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ebp" ContentType="image/jpe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F9E3D"/>
    <a:srgbClr val="F0A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2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70A2-23E9-4FF7-9C63-2CE176C367E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85FF-8C59-45B9-9D34-34B1EAB9061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691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70A2-23E9-4FF7-9C63-2CE176C367E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85FF-8C59-45B9-9D34-34B1EAB90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7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70A2-23E9-4FF7-9C63-2CE176C367E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85FF-8C59-45B9-9D34-34B1EAB90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05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73FC-2FEF-443D-959B-55D38A0CE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AFFED-C261-4D91-BE91-2CA49F99A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49265-1608-4557-96E7-3799C49A7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5E95-08B3-4772-AF01-9147626A1E43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8DB3D-4181-41B8-8566-33430326B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B1593-07FD-4E92-83EB-FFE59098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99270-0BAB-4CBD-A05A-A4A9FEC79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8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4421C-3356-4DAD-B09A-C7073B005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494F-F134-4760-AC7E-63B3B1175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F3F14-0DCE-4EDC-8264-9B9408FD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5E95-08B3-4772-AF01-9147626A1E43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7F1A2-7625-4FAD-9637-7F3E61F5B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61253-6804-4FF6-8AB8-C59F8348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99270-0BAB-4CBD-A05A-A4A9FEC79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12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74A1-75A1-44B8-A531-9260A7D98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D87F1-051E-4796-B738-9D01137E7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320F8-36A1-4BA7-88ED-8847E236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5E95-08B3-4772-AF01-9147626A1E43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7BC43-CA01-44FD-95E2-300F6CFB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D2E66-83C6-4EA4-9767-DB52C8BC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99270-0BAB-4CBD-A05A-A4A9FEC79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30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8C89-9FC0-4D48-B014-8D0E010A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B6B57-4816-4B2C-8795-7E6CBDC68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7FCE2-0900-4A3F-92D9-724624671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8459E-133F-4797-AD5D-CD7E7CF6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5E95-08B3-4772-AF01-9147626A1E43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B3D98-9BE9-444F-82F4-E2D9B558D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9E4D8-AE4E-46CC-8DB7-05B17F6BF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99270-0BAB-4CBD-A05A-A4A9FEC79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0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4D781-1155-489C-9747-9B361811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9949F-32E2-4E1B-8A4B-9AE9126FB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BCCDD-5601-4029-ACA2-FE18DEA22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5DCFC3-290E-4286-93DE-6A35F38578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2FB56A-FCDE-4A43-A4CB-981990C7C3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8CBF3B-F94C-4AD7-A97B-98CD84833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5E95-08B3-4772-AF01-9147626A1E43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A43BF4-EA4C-45C6-8910-1E1AF3399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A98441-E04E-43A5-8D6B-513DC7BF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99270-0BAB-4CBD-A05A-A4A9FEC79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95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9DF1-7A56-4DB0-8747-8EA8BA59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AA3529-4921-4150-B7C0-4B4390BC5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5E95-08B3-4772-AF01-9147626A1E43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3FF32-5524-43D5-953D-F47D6BE86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52FE6-7532-44D3-8064-2F278708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99270-0BAB-4CBD-A05A-A4A9FEC79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13A98-FCC6-4B20-A498-EB633A60B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5E95-08B3-4772-AF01-9147626A1E43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3497C7-FF54-4124-909C-38EEE5A8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ADA13-E3FF-4E1F-94AC-A3BDF8850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99270-0BAB-4CBD-A05A-A4A9FEC79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370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2D37-5693-418C-A189-A4AFB082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C1F93-8B5E-4148-976A-E0ED19D1A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31D80-2C35-48F7-9E5A-9BF7CFF47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A2BC7-549F-42B9-BD20-A8A76C958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5E95-08B3-4772-AF01-9147626A1E43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55BE3-7FEF-46C0-A36A-0F7E67A1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06788-E384-423B-8514-AB1FFF07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99270-0BAB-4CBD-A05A-A4A9FEC79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5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70A2-23E9-4FF7-9C63-2CE176C367E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85FF-8C59-45B9-9D34-34B1EAB90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99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432FE-2D69-4449-9D39-992FA5D4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311119-4C73-4435-B6E0-B5844ECDA1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CF944-DFE1-420B-8B2C-4BB50A64C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96EEA-7A7C-4F13-B42D-9FD610CC0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5E95-08B3-4772-AF01-9147626A1E43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55004-30FE-4258-AD8C-4B1C24EFE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C26C7-A2F4-47DB-9585-30B74E78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99270-0BAB-4CBD-A05A-A4A9FEC79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881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D207-95B8-45DA-8BA3-8E17E413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E6891-52ED-4847-93E0-812A97C79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CF6A3-2F97-4B15-BE86-FEF27BF97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5E95-08B3-4772-AF01-9147626A1E43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D95E5-4D5A-4D82-9642-D471003F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759EB-E678-4DBD-894B-449C62A7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99270-0BAB-4CBD-A05A-A4A9FEC79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413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BE57D-4241-4CB3-B98C-C58756D95F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EF518-28DF-41FF-BDDA-F245B22AF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F5609-6A86-4AB1-B539-75B9D70EF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85E95-08B3-4772-AF01-9147626A1E43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48CA-3447-44A4-9F4F-34B524B4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D0BE8-45D1-4F38-B8E1-760474F29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99270-0BAB-4CBD-A05A-A4A9FEC79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77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70A2-23E9-4FF7-9C63-2CE176C367E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85FF-8C59-45B9-9D34-34B1EAB9061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339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70A2-23E9-4FF7-9C63-2CE176C367E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85FF-8C59-45B9-9D34-34B1EAB90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22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70A2-23E9-4FF7-9C63-2CE176C367E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85FF-8C59-45B9-9D34-34B1EAB90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79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70A2-23E9-4FF7-9C63-2CE176C367E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85FF-8C59-45B9-9D34-34B1EAB90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5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70A2-23E9-4FF7-9C63-2CE176C367E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85FF-8C59-45B9-9D34-34B1EAB90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43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71870A2-23E9-4FF7-9C63-2CE176C367E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AD85FF-8C59-45B9-9D34-34B1EAB90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4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870A2-23E9-4FF7-9C63-2CE176C367E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85FF-8C59-45B9-9D34-34B1EAB90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71870A2-23E9-4FF7-9C63-2CE176C367EE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1AD85FF-8C59-45B9-9D34-34B1EAB9061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397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5148D0-9A06-47C7-8ABB-E19732AE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F76C8-D667-47E9-9F52-90894AD99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C203B-01AE-4F2B-885F-575DA1094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85E95-08B3-4772-AF01-9147626A1E43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5240B-4725-45CB-BC41-3C14228D6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01CB3-CC3C-4E32-9993-DF01C105C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99270-0BAB-4CBD-A05A-A4A9FEC79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4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3.png"/><Relationship Id="rId4" Type="http://schemas.openxmlformats.org/officeDocument/2006/relationships/image" Target="../media/image34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ebp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DF95F-21E4-4898-B0DD-59D5CE8EB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259380"/>
            <a:ext cx="10058400" cy="1392577"/>
          </a:xfrm>
        </p:spPr>
        <p:txBody>
          <a:bodyPr/>
          <a:lstStyle/>
          <a:p>
            <a:pPr algn="ctr"/>
            <a:r>
              <a:rPr lang="tr-TR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Fraud</a:t>
            </a:r>
            <a:r>
              <a:rPr lang="tr-TR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dirty="0" err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and</a:t>
            </a:r>
            <a:r>
              <a:rPr lang="tr-TR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Accounting</a:t>
            </a:r>
            <a:endParaRPr lang="en-US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55BC5-CBDF-4378-AEBB-99EFA43BAF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ALKAN PAMUKÇU</a:t>
            </a:r>
          </a:p>
          <a:p>
            <a:r>
              <a:rPr lang="tr-TR" dirty="0"/>
              <a:t>DEMİR ALPEREN YILMAZ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22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RLTON P. CABOT Sentenced For Defrauding Of Elderly Investors With Manipulated Financial Statements">
            <a:extLst>
              <a:ext uri="{FF2B5EF4-FFF2-40B4-BE49-F238E27FC236}">
                <a16:creationId xmlns:a16="http://schemas.microsoft.com/office/drawing/2014/main" id="{6BD916B7-C5C2-442C-8D86-66ED11D5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33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74D3E2-FFC1-4172-9A61-E0906650028B}"/>
              </a:ext>
            </a:extLst>
          </p:cNvPr>
          <p:cNvSpPr txBox="1"/>
          <p:nvPr/>
        </p:nvSpPr>
        <p:spPr>
          <a:xfrm>
            <a:off x="3520557" y="79574"/>
            <a:ext cx="45058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Why</a:t>
            </a:r>
            <a:r>
              <a:rPr lang="tr-TR" sz="3000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tr-TR" sz="3000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It</a:t>
            </a:r>
            <a:r>
              <a:rPr lang="tr-TR" sz="3000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 is </a:t>
            </a:r>
            <a:r>
              <a:rPr lang="tr-TR" sz="3000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Committed</a:t>
            </a:r>
            <a:r>
              <a:rPr lang="tr-TR" sz="3000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?</a:t>
            </a:r>
            <a:endParaRPr lang="en-US" sz="3000" dirty="0">
              <a:solidFill>
                <a:schemeClr val="bg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A0372D7-7A75-44B3-9695-91B9A5EB8CE3}"/>
              </a:ext>
            </a:extLst>
          </p:cNvPr>
          <p:cNvSpPr/>
          <p:nvPr/>
        </p:nvSpPr>
        <p:spPr>
          <a:xfrm rot="20362683">
            <a:off x="14059" y="216627"/>
            <a:ext cx="2421631" cy="1067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200" dirty="0">
                <a:latin typeface="Candara" panose="020E0502030303020204" pitchFamily="34" charset="0"/>
              </a:rPr>
              <a:t>«</a:t>
            </a:r>
            <a:r>
              <a:rPr lang="tr-TR" sz="2200" dirty="0" err="1">
                <a:latin typeface="Candara" panose="020E0502030303020204" pitchFamily="34" charset="0"/>
              </a:rPr>
              <a:t>We</a:t>
            </a:r>
            <a:r>
              <a:rPr lang="tr-TR" sz="2200" dirty="0">
                <a:latin typeface="Candara" panose="020E0502030303020204" pitchFamily="34" charset="0"/>
              </a:rPr>
              <a:t> </a:t>
            </a:r>
            <a:r>
              <a:rPr lang="tr-TR" sz="2200" dirty="0" err="1">
                <a:latin typeface="Candara" panose="020E0502030303020204" pitchFamily="34" charset="0"/>
              </a:rPr>
              <a:t>Cook</a:t>
            </a:r>
            <a:r>
              <a:rPr lang="tr-TR" sz="2200" dirty="0">
                <a:latin typeface="Candara" panose="020E0502030303020204" pitchFamily="34" charset="0"/>
              </a:rPr>
              <a:t> </a:t>
            </a:r>
            <a:r>
              <a:rPr lang="tr-TR" sz="2200" dirty="0" err="1">
                <a:latin typeface="Candara" panose="020E0502030303020204" pitchFamily="34" charset="0"/>
              </a:rPr>
              <a:t>Books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5342A6-F80E-44B7-8A43-A1850397634B}"/>
              </a:ext>
            </a:extLst>
          </p:cNvPr>
          <p:cNvSpPr/>
          <p:nvPr/>
        </p:nvSpPr>
        <p:spPr>
          <a:xfrm rot="1845046">
            <a:off x="9467452" y="620192"/>
            <a:ext cx="2392690" cy="64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200" dirty="0" err="1">
                <a:latin typeface="Candara" panose="020E0502030303020204" pitchFamily="34" charset="0"/>
              </a:rPr>
              <a:t>To</a:t>
            </a:r>
            <a:r>
              <a:rPr lang="tr-TR" sz="2200" dirty="0">
                <a:latin typeface="Candara" panose="020E0502030303020204" pitchFamily="34" charset="0"/>
              </a:rPr>
              <a:t> Buy </a:t>
            </a:r>
            <a:r>
              <a:rPr lang="tr-TR" sz="2200" dirty="0" err="1">
                <a:latin typeface="Candara" panose="020E0502030303020204" pitchFamily="34" charset="0"/>
              </a:rPr>
              <a:t>More</a:t>
            </a:r>
            <a:r>
              <a:rPr lang="tr-TR" sz="2200" dirty="0">
                <a:latin typeface="Candara" panose="020E0502030303020204" pitchFamily="34" charset="0"/>
              </a:rPr>
              <a:t> Time»</a:t>
            </a:r>
            <a:endParaRPr lang="en-US" sz="2200" dirty="0">
              <a:latin typeface="Candara" panose="020E0502030303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4D747D-A0F8-43C1-AEC7-D828AD2EBD46}"/>
              </a:ext>
            </a:extLst>
          </p:cNvPr>
          <p:cNvCxnSpPr/>
          <p:nvPr/>
        </p:nvCxnSpPr>
        <p:spPr>
          <a:xfrm>
            <a:off x="2546124" y="678019"/>
            <a:ext cx="66158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530543-A30E-4824-8187-10E4D8970B23}"/>
              </a:ext>
            </a:extLst>
          </p:cNvPr>
          <p:cNvSpPr txBox="1"/>
          <p:nvPr/>
        </p:nvSpPr>
        <p:spPr>
          <a:xfrm>
            <a:off x="2514674" y="633572"/>
            <a:ext cx="9705601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tr-T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TO…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tr-TR" sz="2100" dirty="0" err="1">
                <a:latin typeface="Candara" panose="020E0502030303020204" pitchFamily="34" charset="0"/>
              </a:rPr>
              <a:t>quietly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fix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current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problems</a:t>
            </a:r>
            <a:endParaRPr lang="tr-TR" sz="2100" dirty="0">
              <a:latin typeface="Candara" panose="020E0502030303020204" pitchFamily="34" charset="0"/>
            </a:endParaRPr>
          </a:p>
          <a:p>
            <a:pPr>
              <a:spcAft>
                <a:spcPts val="1200"/>
              </a:spcAft>
            </a:pPr>
            <a:r>
              <a:rPr lang="tr-TR" sz="2100" dirty="0">
                <a:latin typeface="Candara" panose="020E0502030303020204" pitchFamily="34" charset="0"/>
                <a:sym typeface="Wingdings" panose="05000000000000000000" pitchFamily="2" charset="2"/>
              </a:rPr>
              <a:t> </a:t>
            </a:r>
            <a:r>
              <a:rPr lang="en-US" sz="2100" dirty="0">
                <a:latin typeface="Candara" panose="020E0502030303020204" pitchFamily="34" charset="0"/>
              </a:rPr>
              <a:t>obtain or renew financing</a:t>
            </a:r>
            <a:endParaRPr lang="tr-TR" sz="2100" dirty="0">
              <a:latin typeface="Candara" panose="020E0502030303020204" pitchFamily="34" charset="0"/>
            </a:endParaRPr>
          </a:p>
          <a:p>
            <a:pPr>
              <a:spcAft>
                <a:spcPts val="1200"/>
              </a:spcAft>
            </a:pPr>
            <a:r>
              <a:rPr lang="tr-TR" sz="2100" dirty="0">
                <a:latin typeface="Candara" panose="020E0502030303020204" pitchFamily="34" charset="0"/>
                <a:sym typeface="Wingdings" panose="05000000000000000000" pitchFamily="2" charset="2"/>
              </a:rPr>
              <a:t> i</a:t>
            </a:r>
            <a:r>
              <a:rPr lang="en-US" sz="2100" dirty="0" err="1">
                <a:latin typeface="Candara" panose="020E0502030303020204" pitchFamily="34" charset="0"/>
              </a:rPr>
              <a:t>nflate</a:t>
            </a:r>
            <a:r>
              <a:rPr lang="en-US" sz="2100" dirty="0">
                <a:latin typeface="Candara" panose="020E0502030303020204" pitchFamily="34" charset="0"/>
              </a:rPr>
              <a:t> company share prices or exercise stock options at a profit</a:t>
            </a:r>
            <a:endParaRPr lang="tr-TR" sz="2100" dirty="0">
              <a:latin typeface="Candara" panose="020E0502030303020204" pitchFamily="34" charset="0"/>
            </a:endParaRPr>
          </a:p>
          <a:p>
            <a:pPr>
              <a:spcAft>
                <a:spcPts val="1200"/>
              </a:spcAft>
            </a:pPr>
            <a:r>
              <a:rPr lang="tr-TR" sz="2100" dirty="0">
                <a:latin typeface="Candara" panose="020E0502030303020204" pitchFamily="34" charset="0"/>
                <a:sym typeface="Wingdings" panose="05000000000000000000" pitchFamily="2" charset="2"/>
              </a:rPr>
              <a:t> </a:t>
            </a:r>
            <a:r>
              <a:rPr lang="en-US" sz="2100" dirty="0">
                <a:latin typeface="Candara" panose="020E0502030303020204" pitchFamily="34" charset="0"/>
              </a:rPr>
              <a:t>obtain bonus pay linked to company performance </a:t>
            </a:r>
            <a:endParaRPr lang="tr-TR" sz="2100" dirty="0">
              <a:latin typeface="Candara" panose="020E0502030303020204" pitchFamily="34" charset="0"/>
            </a:endParaRPr>
          </a:p>
          <a:p>
            <a:pPr>
              <a:spcAft>
                <a:spcPts val="1200"/>
              </a:spcAft>
            </a:pPr>
            <a:r>
              <a:rPr lang="tr-TR" sz="2100" dirty="0">
                <a:latin typeface="Candara" panose="020E0502030303020204" pitchFamily="34" charset="0"/>
                <a:sym typeface="Wingdings" panose="05000000000000000000" pitchFamily="2" charset="2"/>
              </a:rPr>
              <a:t> e</a:t>
            </a:r>
            <a:r>
              <a:rPr lang="en-US" sz="2100" dirty="0" err="1">
                <a:latin typeface="Candara" panose="020E0502030303020204" pitchFamily="34" charset="0"/>
              </a:rPr>
              <a:t>ncourage</a:t>
            </a:r>
            <a:r>
              <a:rPr lang="en-US" sz="2100" dirty="0">
                <a:latin typeface="Candara" panose="020E0502030303020204" pitchFamily="34" charset="0"/>
              </a:rPr>
              <a:t> investment through the sale of stock</a:t>
            </a:r>
            <a:endParaRPr lang="tr-TR" sz="2100" dirty="0">
              <a:latin typeface="Candara" panose="020E0502030303020204" pitchFamily="34" charset="0"/>
            </a:endParaRP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en-US" sz="2100" dirty="0">
                <a:latin typeface="Candara" panose="020E0502030303020204" pitchFamily="34" charset="0"/>
              </a:rPr>
              <a:t>demonstrate increased earnings per share thus allowing increased dividend</a:t>
            </a:r>
            <a:r>
              <a:rPr lang="tr-TR" sz="2100" dirty="0">
                <a:latin typeface="Candara" panose="020E0502030303020204" pitchFamily="34" charset="0"/>
              </a:rPr>
              <a:t>s</a:t>
            </a:r>
          </a:p>
          <a:p>
            <a:pPr>
              <a:spcAft>
                <a:spcPts val="1200"/>
              </a:spcAft>
            </a:pPr>
            <a:r>
              <a:rPr lang="tr-TR" sz="2100" dirty="0">
                <a:latin typeface="Candara" panose="020E0502030303020204" pitchFamily="34" charset="0"/>
                <a:sym typeface="Wingdings" panose="05000000000000000000" pitchFamily="2" charset="2"/>
              </a:rPr>
              <a:t> </a:t>
            </a:r>
            <a:r>
              <a:rPr lang="en-US" sz="2100" dirty="0">
                <a:latin typeface="Candara" panose="020E0502030303020204" pitchFamily="34" charset="0"/>
              </a:rPr>
              <a:t>cover inability to generate cash flow</a:t>
            </a:r>
            <a:endParaRPr lang="tr-TR" sz="2100" dirty="0">
              <a:latin typeface="Candara" panose="020E0502030303020204" pitchFamily="34" charset="0"/>
            </a:endParaRPr>
          </a:p>
          <a:p>
            <a:pPr>
              <a:spcAft>
                <a:spcPts val="1200"/>
              </a:spcAft>
            </a:pPr>
            <a:r>
              <a:rPr lang="tr-TR" sz="2100" dirty="0">
                <a:latin typeface="Candara" panose="020E0502030303020204" pitchFamily="34" charset="0"/>
                <a:sym typeface="Wingdings" panose="05000000000000000000" pitchFamily="2" charset="2"/>
              </a:rPr>
              <a:t> </a:t>
            </a:r>
            <a:r>
              <a:rPr lang="en-US" sz="2100" dirty="0">
                <a:latin typeface="Candara" panose="020E0502030303020204" pitchFamily="34" charset="0"/>
              </a:rPr>
              <a:t>dispel negative market perceptions</a:t>
            </a:r>
            <a:endParaRPr lang="tr-TR" sz="2100" dirty="0">
              <a:latin typeface="Candara" panose="020E0502030303020204" pitchFamily="34" charset="0"/>
            </a:endParaRPr>
          </a:p>
          <a:p>
            <a:pPr>
              <a:spcAft>
                <a:spcPts val="1200"/>
              </a:spcAft>
            </a:pPr>
            <a:r>
              <a:rPr lang="tr-TR" sz="2100" dirty="0">
                <a:latin typeface="Candara" panose="020E0502030303020204" pitchFamily="34" charset="0"/>
                <a:sym typeface="Wingdings" panose="05000000000000000000" pitchFamily="2" charset="2"/>
              </a:rPr>
              <a:t> </a:t>
            </a:r>
            <a:r>
              <a:rPr lang="en-US" sz="2100" dirty="0">
                <a:latin typeface="Candara" panose="020E0502030303020204" pitchFamily="34" charset="0"/>
              </a:rPr>
              <a:t>receive higher purchase prices for acquisitions</a:t>
            </a:r>
            <a:endParaRPr lang="tr-TR" sz="2100" dirty="0">
              <a:latin typeface="Candara" panose="020E0502030303020204" pitchFamily="34" charset="0"/>
            </a:endParaRPr>
          </a:p>
          <a:p>
            <a:pPr>
              <a:spcAft>
                <a:spcPts val="1200"/>
              </a:spcAft>
            </a:pPr>
            <a:r>
              <a:rPr lang="tr-TR" sz="2100" dirty="0">
                <a:latin typeface="Candara" panose="020E0502030303020204" pitchFamily="34" charset="0"/>
                <a:sym typeface="Wingdings" panose="05000000000000000000" pitchFamily="2" charset="2"/>
              </a:rPr>
              <a:t> </a:t>
            </a:r>
            <a:r>
              <a:rPr lang="en-US" sz="2100" dirty="0">
                <a:latin typeface="Candara" panose="020E0502030303020204" pitchFamily="34" charset="0"/>
              </a:rPr>
              <a:t>demonstrate compliance with financing covenants</a:t>
            </a:r>
            <a:endParaRPr lang="tr-TR" sz="2100" dirty="0">
              <a:latin typeface="Candara" panose="020E0502030303020204" pitchFamily="34" charset="0"/>
            </a:endParaRPr>
          </a:p>
          <a:p>
            <a:pPr>
              <a:spcAft>
                <a:spcPts val="1200"/>
              </a:spcAft>
            </a:pPr>
            <a:r>
              <a:rPr lang="tr-TR" sz="2100" dirty="0">
                <a:latin typeface="Candara" panose="020E0502030303020204" pitchFamily="34" charset="0"/>
                <a:sym typeface="Wingdings" panose="05000000000000000000" pitchFamily="2" charset="2"/>
              </a:rPr>
              <a:t> </a:t>
            </a:r>
            <a:r>
              <a:rPr lang="en-US" sz="2100" dirty="0">
                <a:latin typeface="Candara" panose="020E0502030303020204" pitchFamily="34" charset="0"/>
              </a:rPr>
              <a:t>meet company goals and objectives</a:t>
            </a:r>
            <a:endParaRPr lang="tr-TR" sz="2100" dirty="0">
              <a:latin typeface="Candara" panose="020E0502030303020204" pitchFamily="34" charset="0"/>
            </a:endParaRP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398CC83-7289-49A3-A66A-A3E08D51A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11" y="1185922"/>
            <a:ext cx="1736538" cy="26048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m Me If You Can by Frank Abagnale">
            <a:extLst>
              <a:ext uri="{FF2B5EF4-FFF2-40B4-BE49-F238E27FC236}">
                <a16:creationId xmlns:a16="http://schemas.microsoft.com/office/drawing/2014/main" id="{471F68D3-CDA6-431B-B1B5-27E18553E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11" y="3664804"/>
            <a:ext cx="1736537" cy="26670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3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creenshot_11">
            <a:extLst>
              <a:ext uri="{FF2B5EF4-FFF2-40B4-BE49-F238E27FC236}">
                <a16:creationId xmlns:a16="http://schemas.microsoft.com/office/drawing/2014/main" id="{4C3ABF83-D60E-4B20-9358-A6977752B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6" y="877033"/>
            <a:ext cx="5113851" cy="669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C78803-AE17-4FA6-A0F7-44DD4D19E39E}"/>
              </a:ext>
            </a:extLst>
          </p:cNvPr>
          <p:cNvSpPr/>
          <p:nvPr/>
        </p:nvSpPr>
        <p:spPr>
          <a:xfrm>
            <a:off x="591672" y="257453"/>
            <a:ext cx="11048485" cy="519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FICTITIOUS REVENUES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92901-8C8D-419D-87CA-EA886890B8C1}"/>
              </a:ext>
            </a:extLst>
          </p:cNvPr>
          <p:cNvSpPr txBox="1"/>
          <p:nvPr/>
        </p:nvSpPr>
        <p:spPr>
          <a:xfrm>
            <a:off x="591673" y="1102775"/>
            <a:ext cx="787997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tr-TR" dirty="0">
                <a:sym typeface="Wingdings" panose="05000000000000000000" pitchFamily="2" charset="2"/>
              </a:rPr>
              <a:t> </a:t>
            </a:r>
            <a:r>
              <a:rPr lang="tr-TR" dirty="0" err="1">
                <a:latin typeface="Candara" panose="020E0502030303020204" pitchFamily="34" charset="0"/>
              </a:rPr>
              <a:t>Recording</a:t>
            </a:r>
            <a:r>
              <a:rPr lang="tr-TR" dirty="0">
                <a:latin typeface="Candara" panose="020E0502030303020204" pitchFamily="34" charset="0"/>
              </a:rPr>
              <a:t> of </a:t>
            </a:r>
            <a:r>
              <a:rPr lang="tr-TR" dirty="0" err="1">
                <a:latin typeface="Candara" panose="020E0502030303020204" pitchFamily="34" charset="0"/>
              </a:rPr>
              <a:t>sales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that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did</a:t>
            </a:r>
            <a:r>
              <a:rPr lang="tr-TR" dirty="0">
                <a:latin typeface="Candara" panose="020E0502030303020204" pitchFamily="34" charset="0"/>
              </a:rPr>
              <a:t> not ocur</a:t>
            </a:r>
          </a:p>
          <a:p>
            <a:pPr>
              <a:spcAft>
                <a:spcPts val="1200"/>
              </a:spcAft>
            </a:pP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 </a:t>
            </a:r>
            <a:r>
              <a:rPr lang="tr-TR" dirty="0" err="1">
                <a:latin typeface="Candara" panose="020E0502030303020204" pitchFamily="34" charset="0"/>
              </a:rPr>
              <a:t>Fictitious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sales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to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existing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or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fictitious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customers</a:t>
            </a:r>
            <a:endParaRPr lang="tr-TR" dirty="0">
              <a:latin typeface="Candara" panose="020E0502030303020204" pitchFamily="34" charset="0"/>
            </a:endParaRPr>
          </a:p>
          <a:p>
            <a:pPr>
              <a:spcAft>
                <a:spcPts val="1200"/>
              </a:spcAft>
            </a:pP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 </a:t>
            </a:r>
            <a:r>
              <a:rPr lang="tr-TR" dirty="0" err="1">
                <a:latin typeface="Candara" panose="020E0502030303020204" pitchFamily="34" charset="0"/>
              </a:rPr>
              <a:t>The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sale</a:t>
            </a:r>
            <a:r>
              <a:rPr lang="tr-TR" dirty="0">
                <a:latin typeface="Candara" panose="020E0502030303020204" pitchFamily="34" charset="0"/>
              </a:rPr>
              <a:t> is </a:t>
            </a:r>
            <a:r>
              <a:rPr lang="tr-TR" dirty="0" err="1">
                <a:latin typeface="Candara" panose="020E0502030303020204" pitchFamily="34" charset="0"/>
              </a:rPr>
              <a:t>reversed</a:t>
            </a:r>
            <a:r>
              <a:rPr lang="tr-TR" dirty="0">
                <a:latin typeface="Candara" panose="020E0502030303020204" pitchFamily="34" charset="0"/>
              </a:rPr>
              <a:t> in </a:t>
            </a:r>
            <a:r>
              <a:rPr lang="tr-TR" dirty="0" err="1">
                <a:latin typeface="Candara" panose="020E0502030303020204" pitchFamily="34" charset="0"/>
              </a:rPr>
              <a:t>the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next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period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2052" name="Picture 4" descr="Screenshot_12">
            <a:extLst>
              <a:ext uri="{FF2B5EF4-FFF2-40B4-BE49-F238E27FC236}">
                <a16:creationId xmlns:a16="http://schemas.microsoft.com/office/drawing/2014/main" id="{87DD3DD1-B6A4-48E2-B070-4B34B33DB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6" y="1767119"/>
            <a:ext cx="5113851" cy="1031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DAAD2F-B65E-4174-8682-B9E7DBEBBCE7}"/>
              </a:ext>
            </a:extLst>
          </p:cNvPr>
          <p:cNvSpPr/>
          <p:nvPr/>
        </p:nvSpPr>
        <p:spPr>
          <a:xfrm>
            <a:off x="591673" y="2921670"/>
            <a:ext cx="11048484" cy="519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TIMING DIFFERENCES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AD2D4-44DE-4982-AF1C-A47C07FC7DEA}"/>
              </a:ext>
            </a:extLst>
          </p:cNvPr>
          <p:cNvSpPr txBox="1"/>
          <p:nvPr/>
        </p:nvSpPr>
        <p:spPr>
          <a:xfrm>
            <a:off x="591673" y="3826548"/>
            <a:ext cx="787997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 </a:t>
            </a:r>
            <a:r>
              <a:rPr lang="tr-TR" dirty="0" err="1">
                <a:latin typeface="Candara" panose="020E0502030303020204" pitchFamily="34" charset="0"/>
                <a:sym typeface="Wingdings" panose="05000000000000000000" pitchFamily="2" charset="2"/>
              </a:rPr>
              <a:t>Includes</a:t>
            </a: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 </a:t>
            </a:r>
            <a:r>
              <a:rPr lang="tr-TR" dirty="0" err="1">
                <a:latin typeface="Candara" panose="020E0502030303020204" pitchFamily="34" charset="0"/>
                <a:sym typeface="Wingdings" panose="05000000000000000000" pitchFamily="2" charset="2"/>
              </a:rPr>
              <a:t>improper</a:t>
            </a: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 </a:t>
            </a:r>
            <a:r>
              <a:rPr lang="tr-TR" dirty="0" err="1">
                <a:latin typeface="Candara" panose="020E0502030303020204" pitchFamily="34" charset="0"/>
                <a:sym typeface="Wingdings" panose="05000000000000000000" pitchFamily="2" charset="2"/>
              </a:rPr>
              <a:t>revenue</a:t>
            </a: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 </a:t>
            </a:r>
            <a:r>
              <a:rPr lang="tr-TR" dirty="0" err="1">
                <a:latin typeface="Candara" panose="020E0502030303020204" pitchFamily="34" charset="0"/>
                <a:sym typeface="Wingdings" panose="05000000000000000000" pitchFamily="2" charset="2"/>
              </a:rPr>
              <a:t>recognition</a:t>
            </a:r>
            <a:endParaRPr lang="tr-TR" dirty="0">
              <a:latin typeface="Candara" panose="020E0502030303020204" pitchFamily="34" charset="0"/>
              <a:sym typeface="Wingdings" panose="05000000000000000000" pitchFamily="2" charset="2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à"/>
            </a:pPr>
            <a:r>
              <a:rPr lang="en-US" dirty="0">
                <a:latin typeface="Candara" panose="020E0502030303020204" pitchFamily="34" charset="0"/>
                <a:sym typeface="Wingdings" panose="05000000000000000000" pitchFamily="2" charset="2"/>
              </a:rPr>
              <a:t>Recording of expenses or revenues in improper periods</a:t>
            </a: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Channel stuffing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Long term contracts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Recording expenses in the wrong period</a:t>
            </a:r>
            <a:endParaRPr lang="tr-TR" dirty="0">
              <a:latin typeface="Candara" panose="020E0502030303020204" pitchFamily="34" charset="0"/>
            </a:endParaRPr>
          </a:p>
        </p:txBody>
      </p:sp>
      <p:pic>
        <p:nvPicPr>
          <p:cNvPr id="2054" name="Picture 6" descr="Image result for timing differences fraud">
            <a:extLst>
              <a:ext uri="{FF2B5EF4-FFF2-40B4-BE49-F238E27FC236}">
                <a16:creationId xmlns:a16="http://schemas.microsoft.com/office/drawing/2014/main" id="{01B3752E-DB40-40F9-B4FA-4C4732009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845" y="3757061"/>
            <a:ext cx="2674284" cy="211012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Related image">
            <a:extLst>
              <a:ext uri="{FF2B5EF4-FFF2-40B4-BE49-F238E27FC236}">
                <a16:creationId xmlns:a16="http://schemas.microsoft.com/office/drawing/2014/main" id="{DE52133C-118B-42FA-B81F-FD26745A54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76309" y="2955536"/>
            <a:ext cx="119928" cy="11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A29740BD-705F-4ABE-8705-4CCFF1B45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753" y="3564430"/>
            <a:ext cx="2268129" cy="17883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86966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A5A05B-A3FE-4693-AEC5-E7614E65AF80}"/>
              </a:ext>
            </a:extLst>
          </p:cNvPr>
          <p:cNvSpPr txBox="1"/>
          <p:nvPr/>
        </p:nvSpPr>
        <p:spPr>
          <a:xfrm>
            <a:off x="591672" y="843946"/>
            <a:ext cx="79480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tr-TR" dirty="0">
                <a:sym typeface="Wingdings" panose="05000000000000000000" pitchFamily="2" charset="2"/>
              </a:rPr>
              <a:t></a:t>
            </a:r>
            <a:r>
              <a:rPr lang="en-US" dirty="0">
                <a:latin typeface="Candara" panose="020E0502030303020204" pitchFamily="34" charset="0"/>
                <a:sym typeface="Wingdings" panose="05000000000000000000" pitchFamily="2" charset="2"/>
              </a:rPr>
              <a:t>Improper asset valuation take the form of one of the following classifications;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  <a:sym typeface="Wingdings" panose="05000000000000000000" pitchFamily="2" charset="2"/>
              </a:rPr>
              <a:t>Inventory valuations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  <a:sym typeface="Wingdings" panose="05000000000000000000" pitchFamily="2" charset="2"/>
              </a:rPr>
              <a:t>Accounts receivable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  <a:sym typeface="Wingdings" panose="05000000000000000000" pitchFamily="2" charset="2"/>
              </a:rPr>
              <a:t>Business combinations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  <a:sym typeface="Wingdings" panose="05000000000000000000" pitchFamily="2" charset="2"/>
              </a:rPr>
              <a:t>Fixed assets</a:t>
            </a: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 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16063A-1769-4B8E-86D7-459CC76567D4}"/>
              </a:ext>
            </a:extLst>
          </p:cNvPr>
          <p:cNvSpPr/>
          <p:nvPr/>
        </p:nvSpPr>
        <p:spPr>
          <a:xfrm>
            <a:off x="591672" y="257453"/>
            <a:ext cx="11035552" cy="519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IMPROPER ASSET VALUATIONS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pic>
        <p:nvPicPr>
          <p:cNvPr id="3074" name="Picture 2" descr="Screenshot_13">
            <a:extLst>
              <a:ext uri="{FF2B5EF4-FFF2-40B4-BE49-F238E27FC236}">
                <a16:creationId xmlns:a16="http://schemas.microsoft.com/office/drawing/2014/main" id="{977C5809-7BB5-4E16-8009-E137EE641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053" y="1304635"/>
            <a:ext cx="4867275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E4167C-6DE2-43A3-BA02-6E183BBC7315}"/>
              </a:ext>
            </a:extLst>
          </p:cNvPr>
          <p:cNvSpPr/>
          <p:nvPr/>
        </p:nvSpPr>
        <p:spPr>
          <a:xfrm>
            <a:off x="578224" y="2541703"/>
            <a:ext cx="11035552" cy="519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CONCEALED LIABILITES AND EXPENSES 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07DF1-EC06-4C8B-BA59-297C9A229781}"/>
              </a:ext>
            </a:extLst>
          </p:cNvPr>
          <p:cNvSpPr txBox="1"/>
          <p:nvPr/>
        </p:nvSpPr>
        <p:spPr>
          <a:xfrm>
            <a:off x="591672" y="3178764"/>
            <a:ext cx="778016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 </a:t>
            </a:r>
            <a:r>
              <a:rPr lang="tr-TR" dirty="0" err="1">
                <a:latin typeface="Candara" panose="020E0502030303020204" pitchFamily="34" charset="0"/>
                <a:sym typeface="Wingdings" panose="05000000000000000000" pitchFamily="2" charset="2"/>
              </a:rPr>
              <a:t>The</a:t>
            </a: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 </a:t>
            </a:r>
            <a:r>
              <a:rPr lang="tr-TR" dirty="0" err="1">
                <a:latin typeface="Candara" panose="020E0502030303020204" pitchFamily="34" charset="0"/>
                <a:sym typeface="Wingdings" panose="05000000000000000000" pitchFamily="2" charset="2"/>
              </a:rPr>
              <a:t>company</a:t>
            </a: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 </a:t>
            </a:r>
            <a:r>
              <a:rPr lang="en-US" dirty="0">
                <a:latin typeface="Candara" panose="020E0502030303020204" pitchFamily="34" charset="0"/>
                <a:sym typeface="Wingdings" panose="05000000000000000000" pitchFamily="2" charset="2"/>
              </a:rPr>
              <a:t>appear</a:t>
            </a: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s </a:t>
            </a:r>
            <a:r>
              <a:rPr lang="en-US" dirty="0">
                <a:latin typeface="Candara" panose="020E0502030303020204" pitchFamily="34" charset="0"/>
                <a:sym typeface="Wingdings" panose="05000000000000000000" pitchFamily="2" charset="2"/>
              </a:rPr>
              <a:t>more profitable than it actually is</a:t>
            </a:r>
            <a:endParaRPr lang="tr-TR" dirty="0">
              <a:latin typeface="Candara" panose="020E0502030303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Liability/expense omissions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Improperly </a:t>
            </a:r>
            <a:r>
              <a:rPr lang="en-US" dirty="0" err="1">
                <a:latin typeface="Candara" panose="020E0502030303020204" pitchFamily="34" charset="0"/>
              </a:rPr>
              <a:t>capitalising</a:t>
            </a:r>
            <a:r>
              <a:rPr lang="en-US" dirty="0">
                <a:latin typeface="Candara" panose="020E0502030303020204" pitchFamily="34" charset="0"/>
              </a:rPr>
              <a:t> costs rather than expensing them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Failure to disclose warranty costs and provisions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36ABE6-D6BA-41AC-B94F-C5FDCB7EF923}"/>
              </a:ext>
            </a:extLst>
          </p:cNvPr>
          <p:cNvSpPr/>
          <p:nvPr/>
        </p:nvSpPr>
        <p:spPr>
          <a:xfrm>
            <a:off x="591672" y="4668328"/>
            <a:ext cx="11035552" cy="519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IMPROPER DISCLOSURES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A4345-448F-4262-A71D-8DE866D7787F}"/>
              </a:ext>
            </a:extLst>
          </p:cNvPr>
          <p:cNvSpPr txBox="1"/>
          <p:nvPr/>
        </p:nvSpPr>
        <p:spPr>
          <a:xfrm>
            <a:off x="591672" y="5367723"/>
            <a:ext cx="6459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Candara" panose="020E0502030303020204" pitchFamily="34" charset="0"/>
                <a:sym typeface="Wingdings" panose="05000000000000000000" pitchFamily="2" charset="2"/>
              </a:rPr>
              <a:t>Financial statements should include all necessary information to prevent any</a:t>
            </a: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 </a:t>
            </a:r>
            <a:r>
              <a:rPr lang="tr-TR" dirty="0" err="1">
                <a:latin typeface="Candara" panose="020E0502030303020204" pitchFamily="34" charset="0"/>
                <a:sym typeface="Wingdings" panose="05000000000000000000" pitchFamily="2" charset="2"/>
              </a:rPr>
              <a:t>shareholder</a:t>
            </a: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 </a:t>
            </a:r>
            <a:r>
              <a:rPr lang="en-US" dirty="0">
                <a:latin typeface="Candara" panose="020E0502030303020204" pitchFamily="34" charset="0"/>
                <a:sym typeface="Wingdings" panose="05000000000000000000" pitchFamily="2" charset="2"/>
              </a:rPr>
              <a:t>from being misled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3076" name="Picture 4" descr="Image result for concealed liabilities and expenses">
            <a:extLst>
              <a:ext uri="{FF2B5EF4-FFF2-40B4-BE49-F238E27FC236}">
                <a16:creationId xmlns:a16="http://schemas.microsoft.com/office/drawing/2014/main" id="{397D775B-83E3-4081-8EB3-36EC82E1A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" t="11370" r="6383" b="21300"/>
          <a:stretch/>
        </p:blipFill>
        <p:spPr bwMode="auto">
          <a:xfrm>
            <a:off x="8462682" y="3197471"/>
            <a:ext cx="2312895" cy="133551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DİSCLOSURE SEC">
            <a:extLst>
              <a:ext uri="{FF2B5EF4-FFF2-40B4-BE49-F238E27FC236}">
                <a16:creationId xmlns:a16="http://schemas.microsoft.com/office/drawing/2014/main" id="{323C0F26-2686-495E-ACC0-A5FD89CAB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04" y="5279441"/>
            <a:ext cx="4413624" cy="101346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676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accounting red signs">
            <a:extLst>
              <a:ext uri="{FF2B5EF4-FFF2-40B4-BE49-F238E27FC236}">
                <a16:creationId xmlns:a16="http://schemas.microsoft.com/office/drawing/2014/main" id="{2DB9A88C-1075-44C7-9F0E-D8FD5E042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015" y="3711109"/>
            <a:ext cx="2857500" cy="2143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98" name="Picture 2" descr="Image result for red flags">
            <a:extLst>
              <a:ext uri="{FF2B5EF4-FFF2-40B4-BE49-F238E27FC236}">
                <a16:creationId xmlns:a16="http://schemas.microsoft.com/office/drawing/2014/main" id="{3D31EDD0-8177-42DB-8FB9-AE20AD92B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33478">
            <a:off x="253727" y="273742"/>
            <a:ext cx="1161211" cy="122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462D66-327E-4502-90E8-793AFBBB133E}"/>
              </a:ext>
            </a:extLst>
          </p:cNvPr>
          <p:cNvSpPr txBox="1"/>
          <p:nvPr/>
        </p:nvSpPr>
        <p:spPr>
          <a:xfrm>
            <a:off x="1533835" y="259773"/>
            <a:ext cx="79696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500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Red</a:t>
            </a:r>
            <a:r>
              <a:rPr lang="tr-TR" sz="2500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tr-TR" sz="2500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Flags</a:t>
            </a:r>
            <a:r>
              <a:rPr lang="tr-TR" sz="2500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tr-TR" sz="2500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Associated</a:t>
            </a:r>
            <a:r>
              <a:rPr lang="tr-TR" sz="2500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tr-TR" sz="2500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with</a:t>
            </a:r>
            <a:r>
              <a:rPr lang="tr-TR" sz="2500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 Financial </a:t>
            </a:r>
            <a:r>
              <a:rPr lang="tr-TR" sz="2500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Statements</a:t>
            </a:r>
            <a:r>
              <a:rPr lang="tr-TR" sz="2500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tr-TR" sz="2500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Fraud</a:t>
            </a:r>
            <a:endParaRPr lang="en-US" sz="2500" dirty="0">
              <a:solidFill>
                <a:schemeClr val="bg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92F4FF-F779-4A08-A433-10843CAD179F}"/>
              </a:ext>
            </a:extLst>
          </p:cNvPr>
          <p:cNvCxnSpPr>
            <a:cxnSpLocks/>
          </p:cNvCxnSpPr>
          <p:nvPr/>
        </p:nvCxnSpPr>
        <p:spPr>
          <a:xfrm>
            <a:off x="1533835" y="825806"/>
            <a:ext cx="73600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6B6C284-B402-46AB-8FB4-500AEE7D4833}"/>
              </a:ext>
            </a:extLst>
          </p:cNvPr>
          <p:cNvSpPr txBox="1"/>
          <p:nvPr/>
        </p:nvSpPr>
        <p:spPr>
          <a:xfrm>
            <a:off x="1533835" y="948690"/>
            <a:ext cx="646683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Domination of management by a single person or small group</a:t>
            </a:r>
            <a:endParaRPr lang="tr-TR" dirty="0">
              <a:latin typeface="Candara" panose="020E0502030303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latin typeface="Candara" panose="020E0502030303020204" pitchFamily="34" charset="0"/>
              </a:rPr>
              <a:t>Ineffective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Communaction</a:t>
            </a:r>
            <a:endParaRPr lang="tr-TR" dirty="0">
              <a:latin typeface="Candara" panose="020E0502030303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latin typeface="Candara" panose="020E0502030303020204" pitchFamily="34" charset="0"/>
              </a:rPr>
              <a:t>Recurring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Negative</a:t>
            </a:r>
            <a:r>
              <a:rPr lang="tr-TR" dirty="0">
                <a:latin typeface="Candara" panose="020E0502030303020204" pitchFamily="34" charset="0"/>
              </a:rPr>
              <a:t> Cash </a:t>
            </a:r>
            <a:r>
              <a:rPr lang="tr-TR" dirty="0" err="1">
                <a:latin typeface="Candara" panose="020E0502030303020204" pitchFamily="34" charset="0"/>
              </a:rPr>
              <a:t>Flows</a:t>
            </a:r>
            <a:endParaRPr lang="tr-TR" dirty="0">
              <a:latin typeface="Candara" panose="020E0502030303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latin typeface="Candara" panose="020E0502030303020204" pitchFamily="34" charset="0"/>
              </a:rPr>
              <a:t>Rapid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Growth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or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Unusual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Profitability</a:t>
            </a:r>
            <a:endParaRPr lang="tr-TR" dirty="0">
              <a:latin typeface="Candara" panose="020E0502030303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latin typeface="Candara" panose="020E0502030303020204" pitchFamily="34" charset="0"/>
              </a:rPr>
              <a:t>Restrictions</a:t>
            </a:r>
            <a:r>
              <a:rPr lang="tr-TR" dirty="0">
                <a:latin typeface="Candara" panose="020E0502030303020204" pitchFamily="34" charset="0"/>
              </a:rPr>
              <a:t> On </a:t>
            </a:r>
            <a:r>
              <a:rPr lang="tr-TR" dirty="0" err="1">
                <a:latin typeface="Candara" panose="020E0502030303020204" pitchFamily="34" charset="0"/>
              </a:rPr>
              <a:t>Auditors</a:t>
            </a:r>
            <a:r>
              <a:rPr lang="tr-TR" dirty="0">
                <a:latin typeface="Candara" panose="020E0502030303020204" pitchFamily="34" charset="0"/>
              </a:rPr>
              <a:t>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latin typeface="Candara" panose="020E0502030303020204" pitchFamily="34" charset="0"/>
              </a:rPr>
              <a:t>Significiant</a:t>
            </a:r>
            <a:r>
              <a:rPr lang="tr-TR" dirty="0">
                <a:latin typeface="Candara" panose="020E0502030303020204" pitchFamily="34" charset="0"/>
              </a:rPr>
              <a:t>, </a:t>
            </a:r>
            <a:r>
              <a:rPr lang="tr-TR" dirty="0" err="1">
                <a:latin typeface="Candara" panose="020E0502030303020204" pitchFamily="34" charset="0"/>
              </a:rPr>
              <a:t>Unusual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or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Highly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Complex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Transactions</a:t>
            </a:r>
            <a:endParaRPr lang="tr-TR" dirty="0">
              <a:latin typeface="Candara" panose="020E0502030303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latin typeface="Candara" panose="020E0502030303020204" pitchFamily="34" charset="0"/>
              </a:rPr>
              <a:t>Significant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Related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Party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Transactions</a:t>
            </a:r>
            <a:r>
              <a:rPr lang="tr-TR" dirty="0">
                <a:latin typeface="Candara" panose="020E0502030303020204" pitchFamily="34" charset="0"/>
              </a:rPr>
              <a:t>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latin typeface="Candara" panose="020E0502030303020204" pitchFamily="34" charset="0"/>
              </a:rPr>
              <a:t>Unusual</a:t>
            </a:r>
            <a:r>
              <a:rPr lang="tr-TR" dirty="0">
                <a:latin typeface="Candara" panose="020E0502030303020204" pitchFamily="34" charset="0"/>
              </a:rPr>
              <a:t> Financial </a:t>
            </a:r>
            <a:r>
              <a:rPr lang="tr-TR" dirty="0" err="1">
                <a:latin typeface="Candara" panose="020E0502030303020204" pitchFamily="34" charset="0"/>
              </a:rPr>
              <a:t>Ratios</a:t>
            </a:r>
            <a:endParaRPr lang="tr-TR" dirty="0">
              <a:latin typeface="Candara" panose="020E0502030303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latin typeface="Candara" panose="020E0502030303020204" pitchFamily="34" charset="0"/>
              </a:rPr>
              <a:t>Frequent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Unusual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Wrong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Classifications</a:t>
            </a:r>
            <a:endParaRPr lang="tr-TR" dirty="0">
              <a:latin typeface="Candara" panose="020E0502030303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latin typeface="Candara" panose="020E0502030303020204" pitchFamily="34" charset="0"/>
              </a:rPr>
              <a:t>History</a:t>
            </a:r>
            <a:r>
              <a:rPr lang="tr-TR" dirty="0">
                <a:latin typeface="Candara" panose="020E0502030303020204" pitchFamily="34" charset="0"/>
              </a:rPr>
              <a:t> of </a:t>
            </a:r>
            <a:r>
              <a:rPr lang="tr-TR" dirty="0" err="1">
                <a:latin typeface="Candara" panose="020E0502030303020204" pitchFamily="34" charset="0"/>
              </a:rPr>
              <a:t>Violations</a:t>
            </a:r>
            <a:r>
              <a:rPr lang="tr-TR" dirty="0">
                <a:latin typeface="Candara" panose="020E0502030303020204" pitchFamily="34" charset="0"/>
              </a:rPr>
              <a:t> of </a:t>
            </a:r>
            <a:r>
              <a:rPr lang="tr-TR" dirty="0" err="1">
                <a:latin typeface="Candara" panose="020E0502030303020204" pitchFamily="34" charset="0"/>
              </a:rPr>
              <a:t>Laws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and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Regulations</a:t>
            </a:r>
            <a:endParaRPr lang="tr-TR" dirty="0">
              <a:latin typeface="Candara" panose="020E0502030303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tr-TR" dirty="0">
              <a:latin typeface="Candara" panose="020E0502030303020204" pitchFamily="34" charset="0"/>
            </a:endParaRPr>
          </a:p>
          <a:p>
            <a:pPr>
              <a:buClr>
                <a:schemeClr val="accent1"/>
              </a:buClr>
            </a:pPr>
            <a:r>
              <a:rPr lang="tr-TR" dirty="0" err="1">
                <a:latin typeface="Candara" panose="020E0502030303020204" pitchFamily="34" charset="0"/>
              </a:rPr>
              <a:t>The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list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goes</a:t>
            </a:r>
            <a:r>
              <a:rPr lang="tr-TR" dirty="0">
                <a:latin typeface="Candara" panose="020E0502030303020204" pitchFamily="34" charset="0"/>
              </a:rPr>
              <a:t> on as it </a:t>
            </a:r>
            <a:r>
              <a:rPr lang="tr-TR" dirty="0" err="1">
                <a:latin typeface="Candara" panose="020E0502030303020204" pitchFamily="34" charset="0"/>
              </a:rPr>
              <a:t>includes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different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signs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or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warning</a:t>
            </a:r>
            <a:r>
              <a:rPr lang="tr-TR" dirty="0">
                <a:latin typeface="Candara" panose="020E0502030303020204" pitchFamily="34" charset="0"/>
              </a:rPr>
              <a:t>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>
                <a:latin typeface="Candara" panose="020E0502030303020204" pitchFamily="34" charset="0"/>
              </a:rPr>
              <a:t>Inventory </a:t>
            </a:r>
            <a:r>
              <a:rPr lang="tr-TR" dirty="0" err="1">
                <a:latin typeface="Candara" panose="020E0502030303020204" pitchFamily="34" charset="0"/>
              </a:rPr>
              <a:t>Shrinkage</a:t>
            </a:r>
            <a:endParaRPr lang="tr-TR" dirty="0">
              <a:latin typeface="Candara" panose="020E0502030303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latin typeface="Candara" panose="020E0502030303020204" pitchFamily="34" charset="0"/>
              </a:rPr>
              <a:t>Missing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Documents</a:t>
            </a:r>
            <a:endParaRPr lang="tr-TR" dirty="0">
              <a:latin typeface="Candara" panose="020E0502030303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latin typeface="Candara" panose="020E0502030303020204" pitchFamily="34" charset="0"/>
              </a:rPr>
              <a:t>Multiple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Payments</a:t>
            </a:r>
            <a:endParaRPr lang="tr-TR" dirty="0">
              <a:latin typeface="Candara" panose="020E0502030303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latin typeface="Candara" panose="020E0502030303020204" pitchFamily="34" charset="0"/>
              </a:rPr>
              <a:t>Spikes</a:t>
            </a:r>
            <a:r>
              <a:rPr lang="tr-TR" dirty="0">
                <a:latin typeface="Candara" panose="020E0502030303020204" pitchFamily="34" charset="0"/>
              </a:rPr>
              <a:t> in </a:t>
            </a:r>
            <a:r>
              <a:rPr lang="tr-TR" dirty="0" err="1">
                <a:latin typeface="Candara" panose="020E0502030303020204" pitchFamily="34" charset="0"/>
              </a:rPr>
              <a:t>Invoice</a:t>
            </a:r>
            <a:r>
              <a:rPr lang="tr-TR" dirty="0">
                <a:latin typeface="Candara" panose="020E0502030303020204" pitchFamily="34" charset="0"/>
              </a:rPr>
              <a:t> Volume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latin typeface="Candara" panose="020E0502030303020204" pitchFamily="34" charset="0"/>
              </a:rPr>
              <a:t>Frequent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Complaints</a:t>
            </a:r>
            <a:endParaRPr lang="tr-TR" dirty="0">
              <a:latin typeface="Candara" panose="020E0502030303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latin typeface="Candara" panose="020E0502030303020204" pitchFamily="34" charset="0"/>
              </a:rPr>
              <a:t>Excessive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Number</a:t>
            </a:r>
            <a:r>
              <a:rPr lang="tr-TR" dirty="0">
                <a:latin typeface="Candara" panose="020E0502030303020204" pitchFamily="34" charset="0"/>
              </a:rPr>
              <a:t> of </a:t>
            </a:r>
            <a:r>
              <a:rPr lang="tr-TR" dirty="0" err="1">
                <a:latin typeface="Candara" panose="020E0502030303020204" pitchFamily="34" charset="0"/>
              </a:rPr>
              <a:t>Adjusting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Entries</a:t>
            </a:r>
            <a:endParaRPr lang="tr-TR" dirty="0">
              <a:latin typeface="Candara" panose="020E0502030303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latin typeface="Candara" panose="020E0502030303020204" pitchFamily="34" charset="0"/>
              </a:rPr>
              <a:t>Lifestyle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Changes</a:t>
            </a:r>
            <a:endParaRPr lang="tr-TR" dirty="0">
              <a:latin typeface="Candara" panose="020E0502030303020204" pitchFamily="34" charset="0"/>
            </a:endParaRPr>
          </a:p>
          <a:p>
            <a:endParaRPr lang="tr-TR" dirty="0"/>
          </a:p>
          <a:p>
            <a:endParaRPr lang="en-US" dirty="0"/>
          </a:p>
        </p:txBody>
      </p:sp>
      <p:pic>
        <p:nvPicPr>
          <p:cNvPr id="4106" name="Picture 10" descr="Image result for accounting scandals">
            <a:extLst>
              <a:ext uri="{FF2B5EF4-FFF2-40B4-BE49-F238E27FC236}">
                <a16:creationId xmlns:a16="http://schemas.microsoft.com/office/drawing/2014/main" id="{D21C85C4-4BA1-4B53-9CA8-E06A3E070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8" t="1" r="21878"/>
          <a:stretch/>
        </p:blipFill>
        <p:spPr bwMode="auto">
          <a:xfrm>
            <a:off x="8704729" y="1003766"/>
            <a:ext cx="3030072" cy="1930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58219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511464-C84C-4FB1-95FF-F0F598E1850B}"/>
              </a:ext>
            </a:extLst>
          </p:cNvPr>
          <p:cNvSpPr txBox="1"/>
          <p:nvPr/>
        </p:nvSpPr>
        <p:spPr>
          <a:xfrm>
            <a:off x="1632445" y="484699"/>
            <a:ext cx="79696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500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Detection</a:t>
            </a:r>
            <a:r>
              <a:rPr lang="tr-TR" sz="2500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 of Financial </a:t>
            </a:r>
            <a:r>
              <a:rPr lang="tr-TR" sz="2500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Statements</a:t>
            </a:r>
            <a:r>
              <a:rPr lang="tr-TR" sz="2500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tr-TR" sz="2500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Fraud</a:t>
            </a:r>
            <a:endParaRPr lang="en-US" sz="2500" dirty="0">
              <a:solidFill>
                <a:schemeClr val="bg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881AF7-F41D-4E15-9F5E-3585D834E47A}"/>
              </a:ext>
            </a:extLst>
          </p:cNvPr>
          <p:cNvSpPr txBox="1"/>
          <p:nvPr/>
        </p:nvSpPr>
        <p:spPr>
          <a:xfrm>
            <a:off x="1568822" y="1268072"/>
            <a:ext cx="7844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Vertical analysis </a:t>
            </a:r>
            <a:endParaRPr lang="tr-TR" dirty="0">
              <a:latin typeface="Candara" panose="020E0502030303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Horizontal analysis </a:t>
            </a:r>
            <a:endParaRPr lang="tr-TR" dirty="0">
              <a:latin typeface="Candara" panose="020E0502030303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Ratio analysis</a:t>
            </a:r>
            <a:endParaRPr lang="tr-TR" dirty="0">
              <a:latin typeface="Candara" panose="020E0502030303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>
                <a:latin typeface="Candara" panose="020E0502030303020204" pitchFamily="34" charset="0"/>
              </a:rPr>
              <a:t>Cash </a:t>
            </a:r>
            <a:r>
              <a:rPr lang="tr-TR" dirty="0" err="1">
                <a:latin typeface="Candara" panose="020E0502030303020204" pitchFamily="34" charset="0"/>
              </a:rPr>
              <a:t>Flow</a:t>
            </a:r>
            <a:r>
              <a:rPr lang="tr-TR" dirty="0">
                <a:latin typeface="Candara" panose="020E0502030303020204" pitchFamily="34" charset="0"/>
              </a:rPr>
              <a:t> Analysis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4236D3-EBF0-40FF-A6C6-7F9C172045FD}"/>
              </a:ext>
            </a:extLst>
          </p:cNvPr>
          <p:cNvCxnSpPr/>
          <p:nvPr/>
        </p:nvCxnSpPr>
        <p:spPr>
          <a:xfrm>
            <a:off x="1568822" y="1029545"/>
            <a:ext cx="80332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C6EC70-5299-4C03-A05D-E679C712F65E}"/>
              </a:ext>
            </a:extLst>
          </p:cNvPr>
          <p:cNvSpPr txBox="1"/>
          <p:nvPr/>
        </p:nvSpPr>
        <p:spPr>
          <a:xfrm>
            <a:off x="1533834" y="2747904"/>
            <a:ext cx="79696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500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How </a:t>
            </a:r>
            <a:r>
              <a:rPr lang="tr-TR" sz="2500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to</a:t>
            </a:r>
            <a:r>
              <a:rPr lang="tr-TR" sz="2500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tr-TR" sz="2500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Prevent</a:t>
            </a:r>
            <a:r>
              <a:rPr lang="tr-TR" sz="2500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 Financial </a:t>
            </a:r>
            <a:r>
              <a:rPr lang="tr-TR" sz="2500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Statements</a:t>
            </a:r>
            <a:r>
              <a:rPr lang="tr-TR" sz="2500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tr-TR" sz="2500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Fraud</a:t>
            </a:r>
            <a:endParaRPr lang="en-US" sz="2500" dirty="0">
              <a:solidFill>
                <a:schemeClr val="bg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26DB98-A57B-408F-9A1F-94487E286314}"/>
              </a:ext>
            </a:extLst>
          </p:cNvPr>
          <p:cNvCxnSpPr/>
          <p:nvPr/>
        </p:nvCxnSpPr>
        <p:spPr>
          <a:xfrm>
            <a:off x="1502022" y="3292750"/>
            <a:ext cx="80332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F18E524-400D-41D8-B2AF-209199B4046E}"/>
              </a:ext>
            </a:extLst>
          </p:cNvPr>
          <p:cNvSpPr txBox="1"/>
          <p:nvPr/>
        </p:nvSpPr>
        <p:spPr>
          <a:xfrm>
            <a:off x="1470212" y="3511168"/>
            <a:ext cx="51966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tr-TR" dirty="0" err="1">
                <a:latin typeface="Candara" panose="020E0502030303020204" pitchFamily="34" charset="0"/>
                <a:sym typeface="Wingdings" panose="05000000000000000000" pitchFamily="2" charset="2"/>
              </a:rPr>
              <a:t>Internal</a:t>
            </a: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 </a:t>
            </a:r>
            <a:r>
              <a:rPr lang="tr-TR" dirty="0" err="1">
                <a:latin typeface="Candara" panose="020E0502030303020204" pitchFamily="34" charset="0"/>
                <a:sym typeface="Wingdings" panose="05000000000000000000" pitchFamily="2" charset="2"/>
              </a:rPr>
              <a:t>Controls</a:t>
            </a:r>
            <a:endParaRPr lang="tr-TR" dirty="0">
              <a:latin typeface="Candara" panose="020E0502030303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latin typeface="Candara" panose="020E0502030303020204" pitchFamily="34" charset="0"/>
                <a:sym typeface="Wingdings" panose="05000000000000000000" pitchFamily="2" charset="2"/>
              </a:rPr>
              <a:t>Segregation</a:t>
            </a: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 of </a:t>
            </a:r>
            <a:r>
              <a:rPr lang="tr-TR" dirty="0" err="1">
                <a:latin typeface="Candara" panose="020E0502030303020204" pitchFamily="34" charset="0"/>
                <a:sym typeface="Wingdings" panose="05000000000000000000" pitchFamily="2" charset="2"/>
              </a:rPr>
              <a:t>Duties</a:t>
            </a:r>
            <a:endParaRPr lang="tr-TR" dirty="0">
              <a:latin typeface="Candara" panose="020E0502030303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latin typeface="Candara" panose="020E0502030303020204" pitchFamily="34" charset="0"/>
                <a:sym typeface="Wingdings" panose="05000000000000000000" pitchFamily="2" charset="2"/>
              </a:rPr>
              <a:t>Education</a:t>
            </a: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 of </a:t>
            </a:r>
            <a:r>
              <a:rPr lang="tr-TR" dirty="0" err="1">
                <a:latin typeface="Candara" panose="020E0502030303020204" pitchFamily="34" charset="0"/>
                <a:sym typeface="Wingdings" panose="05000000000000000000" pitchFamily="2" charset="2"/>
              </a:rPr>
              <a:t>Employees</a:t>
            </a: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 </a:t>
            </a:r>
            <a:r>
              <a:rPr lang="tr-TR" dirty="0" err="1">
                <a:latin typeface="Candara" panose="020E0502030303020204" pitchFamily="34" charset="0"/>
                <a:sym typeface="Wingdings" panose="05000000000000000000" pitchFamily="2" charset="2"/>
              </a:rPr>
              <a:t>and</a:t>
            </a: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 </a:t>
            </a:r>
            <a:r>
              <a:rPr lang="tr-TR" dirty="0" err="1">
                <a:latin typeface="Candara" panose="020E0502030303020204" pitchFamily="34" charset="0"/>
                <a:sym typeface="Wingdings" panose="05000000000000000000" pitchFamily="2" charset="2"/>
              </a:rPr>
              <a:t>Managamenet</a:t>
            </a:r>
            <a:endParaRPr lang="tr-TR" dirty="0">
              <a:latin typeface="Candara" panose="020E0502030303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latin typeface="Candara" panose="020E0502030303020204" pitchFamily="34" charset="0"/>
                <a:sym typeface="Wingdings" panose="05000000000000000000" pitchFamily="2" charset="2"/>
              </a:rPr>
              <a:t>Strong</a:t>
            </a: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 Control Environment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tr-TR" dirty="0" err="1">
                <a:latin typeface="Candara" panose="020E0502030303020204" pitchFamily="34" charset="0"/>
                <a:sym typeface="Wingdings" panose="05000000000000000000" pitchFamily="2" charset="2"/>
              </a:rPr>
              <a:t>Audits</a:t>
            </a:r>
            <a:endParaRPr lang="tr-TR" dirty="0">
              <a:latin typeface="Candara" panose="020E0502030303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latin typeface="Candara" panose="020E0502030303020204" pitchFamily="34" charset="0"/>
                <a:sym typeface="Wingdings" panose="05000000000000000000" pitchFamily="2" charset="2"/>
              </a:rPr>
              <a:t>Independent</a:t>
            </a: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 Third </a:t>
            </a:r>
            <a:r>
              <a:rPr lang="tr-TR" dirty="0" err="1">
                <a:latin typeface="Candara" panose="020E0502030303020204" pitchFamily="34" charset="0"/>
                <a:sym typeface="Wingdings" panose="05000000000000000000" pitchFamily="2" charset="2"/>
              </a:rPr>
              <a:t>Party</a:t>
            </a: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tr-TR" dirty="0">
                <a:latin typeface="Candara" panose="020E0502030303020204" pitchFamily="34" charset="0"/>
                <a:sym typeface="Wingdings" panose="05000000000000000000" pitchFamily="2" charset="2"/>
              </a:rPr>
              <a:t>Management </a:t>
            </a:r>
            <a:r>
              <a:rPr lang="tr-TR" dirty="0" err="1">
                <a:latin typeface="Candara" panose="020E0502030303020204" pitchFamily="34" charset="0"/>
                <a:sym typeface="Wingdings" panose="05000000000000000000" pitchFamily="2" charset="2"/>
              </a:rPr>
              <a:t>Reviews</a:t>
            </a:r>
            <a:endParaRPr lang="tr-TR" dirty="0">
              <a:latin typeface="Candara" panose="020E0502030303020204" pitchFamily="34" charset="0"/>
              <a:sym typeface="Wingdings" panose="05000000000000000000" pitchFamily="2" charset="2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latin typeface="Candara" panose="020E0502030303020204" pitchFamily="34" charset="0"/>
              </a:rPr>
              <a:t>Written</a:t>
            </a:r>
            <a:r>
              <a:rPr lang="tr-TR" dirty="0">
                <a:latin typeface="Candara" panose="020E0502030303020204" pitchFamily="34" charset="0"/>
              </a:rPr>
              <a:t> Statement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85ADA326-4720-4786-87A8-921D3F77B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4" r="8530" b="3985"/>
          <a:stretch/>
        </p:blipFill>
        <p:spPr bwMode="auto">
          <a:xfrm>
            <a:off x="7926148" y="3511168"/>
            <a:ext cx="3746287" cy="24247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48" name="Picture 4" descr="Image result for detect accounting fraud">
            <a:extLst>
              <a:ext uri="{FF2B5EF4-FFF2-40B4-BE49-F238E27FC236}">
                <a16:creationId xmlns:a16="http://schemas.microsoft.com/office/drawing/2014/main" id="{0C962278-8A07-4676-85A7-B6CBD44AD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0" y="45458"/>
            <a:ext cx="1480204" cy="14731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detect accounting fraud">
            <a:extLst>
              <a:ext uri="{FF2B5EF4-FFF2-40B4-BE49-F238E27FC236}">
                <a16:creationId xmlns:a16="http://schemas.microsoft.com/office/drawing/2014/main" id="{E97250F8-7465-4275-9212-3A7688CDB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992" y="1213167"/>
            <a:ext cx="2658598" cy="1773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52" name="Picture 8" descr="Image result for pwc">
            <a:extLst>
              <a:ext uri="{FF2B5EF4-FFF2-40B4-BE49-F238E27FC236}">
                <a16:creationId xmlns:a16="http://schemas.microsoft.com/office/drawing/2014/main" id="{6F9F287A-4B92-459E-A3C5-F680EE905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55" y="3077157"/>
            <a:ext cx="850938" cy="70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Image result for ey">
            <a:extLst>
              <a:ext uri="{FF2B5EF4-FFF2-40B4-BE49-F238E27FC236}">
                <a16:creationId xmlns:a16="http://schemas.microsoft.com/office/drawing/2014/main" id="{F0535F63-0F6B-4CF5-AD11-0D18665F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51" y="3909915"/>
            <a:ext cx="617661" cy="61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Image result for kpmg">
            <a:extLst>
              <a:ext uri="{FF2B5EF4-FFF2-40B4-BE49-F238E27FC236}">
                <a16:creationId xmlns:a16="http://schemas.microsoft.com/office/drawing/2014/main" id="{4A23C326-035D-4CF3-B88F-0F5B9E76F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8" y="4842056"/>
            <a:ext cx="674209" cy="27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Image result for deloitte">
            <a:extLst>
              <a:ext uri="{FF2B5EF4-FFF2-40B4-BE49-F238E27FC236}">
                <a16:creationId xmlns:a16="http://schemas.microsoft.com/office/drawing/2014/main" id="{2F85EEF1-EB24-4D83-88DF-B74BDEAFB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65" y="5500772"/>
            <a:ext cx="968414" cy="54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550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FBD563-65C4-462F-AF4E-D819A416C656}"/>
              </a:ext>
            </a:extLst>
          </p:cNvPr>
          <p:cNvSpPr txBox="1"/>
          <p:nvPr/>
        </p:nvSpPr>
        <p:spPr>
          <a:xfrm>
            <a:off x="1578657" y="493664"/>
            <a:ext cx="79696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500" dirty="0">
                <a:solidFill>
                  <a:schemeClr val="bg2">
                    <a:lumMod val="50000"/>
                  </a:schemeClr>
                </a:solidFill>
              </a:rPr>
              <a:t>Top Accounting </a:t>
            </a:r>
            <a:r>
              <a:rPr lang="tr-TR" sz="2500" dirty="0" err="1">
                <a:solidFill>
                  <a:schemeClr val="bg2">
                    <a:lumMod val="50000"/>
                  </a:schemeClr>
                </a:solidFill>
              </a:rPr>
              <a:t>Scandals</a:t>
            </a:r>
            <a:r>
              <a:rPr lang="tr-TR" sz="2500" dirty="0">
                <a:solidFill>
                  <a:schemeClr val="bg2">
                    <a:lumMod val="50000"/>
                  </a:schemeClr>
                </a:solidFill>
              </a:rPr>
              <a:t>  </a:t>
            </a:r>
            <a:endParaRPr lang="en-US" sz="25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962F62-DE20-40E3-A70F-D6D31FA11B1B}"/>
              </a:ext>
            </a:extLst>
          </p:cNvPr>
          <p:cNvCxnSpPr>
            <a:cxnSpLocks/>
          </p:cNvCxnSpPr>
          <p:nvPr/>
        </p:nvCxnSpPr>
        <p:spPr>
          <a:xfrm>
            <a:off x="1452282" y="1033471"/>
            <a:ext cx="85612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66E55B-3390-41E2-8CA5-3D9680722374}"/>
              </a:ext>
            </a:extLst>
          </p:cNvPr>
          <p:cNvSpPr txBox="1"/>
          <p:nvPr/>
        </p:nvSpPr>
        <p:spPr>
          <a:xfrm>
            <a:off x="1260408" y="5049797"/>
            <a:ext cx="363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Waste</a:t>
            </a:r>
            <a:r>
              <a:rPr lang="tr-TR" dirty="0"/>
              <a:t> Management </a:t>
            </a:r>
            <a:r>
              <a:rPr lang="tr-TR" dirty="0" err="1"/>
              <a:t>Scandal</a:t>
            </a:r>
            <a:r>
              <a:rPr lang="tr-TR" dirty="0"/>
              <a:t> (1998)</a:t>
            </a:r>
          </a:p>
          <a:p>
            <a:endParaRPr lang="en-US" dirty="0"/>
          </a:p>
        </p:txBody>
      </p:sp>
      <p:pic>
        <p:nvPicPr>
          <p:cNvPr id="7170" name="Picture 2" descr="Accounting Scandals - Waste Management">
            <a:extLst>
              <a:ext uri="{FF2B5EF4-FFF2-40B4-BE49-F238E27FC236}">
                <a16:creationId xmlns:a16="http://schemas.microsoft.com/office/drawing/2014/main" id="{EB2F72D7-57DC-4E86-A05E-89E237F38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82" y="3778324"/>
            <a:ext cx="2888563" cy="110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ccounting Scandals - Enron Corp ">
            <a:extLst>
              <a:ext uri="{FF2B5EF4-FFF2-40B4-BE49-F238E27FC236}">
                <a16:creationId xmlns:a16="http://schemas.microsoft.com/office/drawing/2014/main" id="{EB48D143-434C-4A58-BBCC-65EC0EE87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517" y="1278524"/>
            <a:ext cx="1548936" cy="152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7EBBDD-6E51-4852-A956-C31F84F3F20A}"/>
              </a:ext>
            </a:extLst>
          </p:cNvPr>
          <p:cNvSpPr txBox="1"/>
          <p:nvPr/>
        </p:nvSpPr>
        <p:spPr>
          <a:xfrm>
            <a:off x="1937243" y="2869566"/>
            <a:ext cx="228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Enron</a:t>
            </a:r>
            <a:r>
              <a:rPr lang="tr-TR" dirty="0"/>
              <a:t> </a:t>
            </a:r>
            <a:r>
              <a:rPr lang="tr-TR" dirty="0" err="1"/>
              <a:t>Scandal</a:t>
            </a:r>
            <a:r>
              <a:rPr lang="tr-TR" dirty="0"/>
              <a:t> (2001)</a:t>
            </a:r>
          </a:p>
          <a:p>
            <a:endParaRPr lang="en-US" dirty="0"/>
          </a:p>
        </p:txBody>
      </p:sp>
      <p:pic>
        <p:nvPicPr>
          <p:cNvPr id="7174" name="Picture 6" descr="Accounting Scandals - WorldCom">
            <a:extLst>
              <a:ext uri="{FF2B5EF4-FFF2-40B4-BE49-F238E27FC236}">
                <a16:creationId xmlns:a16="http://schemas.microsoft.com/office/drawing/2014/main" id="{F60D7F1E-9707-43F1-97BB-FB1E9CF32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409" y="1485037"/>
            <a:ext cx="3782280" cy="93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066FC6-B92E-4902-890D-A73552A25E42}"/>
              </a:ext>
            </a:extLst>
          </p:cNvPr>
          <p:cNvSpPr txBox="1"/>
          <p:nvPr/>
        </p:nvSpPr>
        <p:spPr>
          <a:xfrm>
            <a:off x="7273051" y="2869565"/>
            <a:ext cx="363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WorldCom</a:t>
            </a:r>
            <a:r>
              <a:rPr lang="tr-TR" dirty="0"/>
              <a:t> </a:t>
            </a:r>
            <a:r>
              <a:rPr lang="tr-TR" dirty="0" err="1"/>
              <a:t>Scandal</a:t>
            </a:r>
            <a:r>
              <a:rPr lang="tr-TR" dirty="0"/>
              <a:t> (1998)</a:t>
            </a:r>
          </a:p>
          <a:p>
            <a:endParaRPr lang="en-US" dirty="0"/>
          </a:p>
        </p:txBody>
      </p:sp>
      <p:pic>
        <p:nvPicPr>
          <p:cNvPr id="7176" name="Picture 8" descr="Accounting Scandals - Tyco International">
            <a:extLst>
              <a:ext uri="{FF2B5EF4-FFF2-40B4-BE49-F238E27FC236}">
                <a16:creationId xmlns:a16="http://schemas.microsoft.com/office/drawing/2014/main" id="{C723F2CA-914E-4622-8C6A-1FDDD367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144" y="3827630"/>
            <a:ext cx="28575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199080-7F3C-4C2C-833C-07AFF360130D}"/>
              </a:ext>
            </a:extLst>
          </p:cNvPr>
          <p:cNvSpPr txBox="1"/>
          <p:nvPr/>
        </p:nvSpPr>
        <p:spPr>
          <a:xfrm>
            <a:off x="7397231" y="5049797"/>
            <a:ext cx="220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Tyco </a:t>
            </a:r>
            <a:r>
              <a:rPr lang="tr-TR" dirty="0" err="1"/>
              <a:t>Scandal</a:t>
            </a:r>
            <a:r>
              <a:rPr lang="tr-TR" dirty="0"/>
              <a:t> (2002)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65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5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B89B5FBA-04B8-48A9-97D2-CF3A6984B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098" y="801793"/>
            <a:ext cx="5339804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11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3ADAA14-5683-45D6-8817-CBF756C43031}"/>
              </a:ext>
            </a:extLst>
          </p:cNvPr>
          <p:cNvSpPr/>
          <p:nvPr/>
        </p:nvSpPr>
        <p:spPr>
          <a:xfrm>
            <a:off x="1439158" y="1491434"/>
            <a:ext cx="9313683" cy="13763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4005CE-9460-451B-921E-AFC2FD4302A6}"/>
              </a:ext>
            </a:extLst>
          </p:cNvPr>
          <p:cNvSpPr txBox="1"/>
          <p:nvPr/>
        </p:nvSpPr>
        <p:spPr>
          <a:xfrm>
            <a:off x="1718825" y="1923034"/>
            <a:ext cx="2047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InterNorth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455009-79DA-4B2A-A4FE-E711C1AF0E24}"/>
              </a:ext>
            </a:extLst>
          </p:cNvPr>
          <p:cNvSpPr txBox="1"/>
          <p:nvPr/>
        </p:nvSpPr>
        <p:spPr>
          <a:xfrm>
            <a:off x="8281549" y="1676811"/>
            <a:ext cx="21916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Houston </a:t>
            </a:r>
          </a:p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Natural Gas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AEA7A05A-ACF6-4A59-B426-9CCD957A1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901" y="4163950"/>
            <a:ext cx="1831380" cy="1806679"/>
          </a:xfrm>
          <a:prstGeom prst="rect">
            <a:avLst/>
          </a:prstGeom>
        </p:spPr>
      </p:pic>
      <p:sp>
        <p:nvSpPr>
          <p:cNvPr id="18" name="Plus Sign 17">
            <a:extLst>
              <a:ext uri="{FF2B5EF4-FFF2-40B4-BE49-F238E27FC236}">
                <a16:creationId xmlns:a16="http://schemas.microsoft.com/office/drawing/2014/main" id="{92A3D759-3BAA-48F0-BFC2-0C9DB0260692}"/>
              </a:ext>
            </a:extLst>
          </p:cNvPr>
          <p:cNvSpPr/>
          <p:nvPr/>
        </p:nvSpPr>
        <p:spPr>
          <a:xfrm>
            <a:off x="5347796" y="1615256"/>
            <a:ext cx="1216741" cy="1200329"/>
          </a:xfrm>
          <a:prstGeom prst="mathPlu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quals 18">
            <a:extLst>
              <a:ext uri="{FF2B5EF4-FFF2-40B4-BE49-F238E27FC236}">
                <a16:creationId xmlns:a16="http://schemas.microsoft.com/office/drawing/2014/main" id="{4F8CFBD0-B16D-4CA6-B421-A4491C526BA7}"/>
              </a:ext>
            </a:extLst>
          </p:cNvPr>
          <p:cNvSpPr/>
          <p:nvPr/>
        </p:nvSpPr>
        <p:spPr>
          <a:xfrm rot="10800000">
            <a:off x="5357221" y="3120631"/>
            <a:ext cx="1216741" cy="869623"/>
          </a:xfrm>
          <a:prstGeom prst="mathEqual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DE6E1C-D936-4294-8568-E9A314BE25CC}"/>
              </a:ext>
            </a:extLst>
          </p:cNvPr>
          <p:cNvSpPr txBox="1"/>
          <p:nvPr/>
        </p:nvSpPr>
        <p:spPr>
          <a:xfrm>
            <a:off x="838200" y="490994"/>
            <a:ext cx="25614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Calibri (body)"/>
              </a:rPr>
              <a:t>Foundation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C0C210-2C10-441E-A182-8D99963A5736}"/>
              </a:ext>
            </a:extLst>
          </p:cNvPr>
          <p:cNvCxnSpPr/>
          <p:nvPr/>
        </p:nvCxnSpPr>
        <p:spPr>
          <a:xfrm>
            <a:off x="690880" y="1198880"/>
            <a:ext cx="104749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440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CF8E5373-4046-49A7-91F9-B56767A26F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883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CF1CCE-3F25-45B0-AC1B-61FB49E56C00}"/>
              </a:ext>
            </a:extLst>
          </p:cNvPr>
          <p:cNvSpPr txBox="1"/>
          <p:nvPr/>
        </p:nvSpPr>
        <p:spPr>
          <a:xfrm>
            <a:off x="756580" y="226205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Foundation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27450-F716-44CB-AE11-3894F171E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580" y="1931485"/>
            <a:ext cx="4706803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</a:rPr>
              <a:t>Ken Lay became the CEO of the new company.</a:t>
            </a:r>
            <a:b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</a:rPr>
            </a:br>
            <a:endParaRPr lang="en-US" sz="20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</a:rPr>
              <a:t>Traditional Businesses </a:t>
            </a:r>
            <a:b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</a:rPr>
            </a:br>
            <a:endParaRPr lang="en-US" sz="20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</a:rPr>
              <a:t>Electricity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</a:rPr>
              <a:t>Natural Gas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</a:rPr>
              <a:t>Oil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</a:rPr>
              <a:t>Communications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</a:rPr>
              <a:t>Pulp and Paper</a:t>
            </a:r>
          </a:p>
          <a:p>
            <a:pPr lvl="1"/>
            <a:endParaRPr lang="en-US" sz="20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endParaRPr lang="en-US" sz="2000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942B1B-1D7A-456C-9817-0603C5B2B02B}"/>
              </a:ext>
            </a:extLst>
          </p:cNvPr>
          <p:cNvCxnSpPr/>
          <p:nvPr/>
        </p:nvCxnSpPr>
        <p:spPr>
          <a:xfrm>
            <a:off x="564776" y="1281953"/>
            <a:ext cx="53788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03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59E6584-B006-4B68-9D17-EC3E99B3E0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7417" y="0"/>
          <a:ext cx="6554584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Image" r:id="rId3" imgW="14730120" imgH="15453720" progId="Photoshop.Image.13">
                  <p:embed/>
                </p:oleObj>
              </mc:Choice>
              <mc:Fallback>
                <p:oleObj name="Image" r:id="rId3" imgW="14730120" imgH="15453720" progId="Photoshop.Image.13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59E6584-B006-4B68-9D17-EC3E99B3E0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7417" y="0"/>
                        <a:ext cx="6554584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CF1CCE-3F25-45B0-AC1B-61FB49E56C00}"/>
              </a:ext>
            </a:extLst>
          </p:cNvPr>
          <p:cNvSpPr txBox="1"/>
          <p:nvPr/>
        </p:nvSpPr>
        <p:spPr>
          <a:xfrm>
            <a:off x="510358" y="479531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Trading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27450-F716-44CB-AE11-3894F171E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8" y="2589639"/>
            <a:ext cx="4706803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Deregulation of the industry</a:t>
            </a:r>
            <a:br>
              <a:rPr lang="en-US" sz="2000" dirty="0">
                <a:latin typeface="Candara" panose="020E0502030303020204" pitchFamily="34" charset="0"/>
              </a:rPr>
            </a:br>
            <a:endParaRPr lang="en-US" sz="2000" dirty="0">
              <a:latin typeface="Candara" panose="020E0502030303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</a:rPr>
              <a:t>Ken Lay hired Jeffrey Skilling.</a:t>
            </a:r>
            <a:b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</a:rPr>
            </a:br>
            <a:endParaRPr lang="en-US" sz="20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</a:rPr>
              <a:t>Establishment of a “Gas Bank”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ndara" panose="020E0502030303020204" pitchFamily="34" charset="0"/>
              </a:rPr>
              <a:t>Providing funding for small gas producers,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andara" panose="020E0502030303020204" pitchFamily="34" charset="0"/>
              </a:rPr>
              <a:t>In exchange for natural gas.</a:t>
            </a:r>
            <a:br>
              <a:rPr lang="en-US" sz="1600" dirty="0">
                <a:solidFill>
                  <a:srgbClr val="000000"/>
                </a:solidFill>
                <a:latin typeface="Candara" panose="020E0502030303020204" pitchFamily="34" charset="0"/>
              </a:rPr>
            </a:br>
            <a:endParaRPr lang="en-US" sz="16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</a:rPr>
              <a:t>Volume Production Payments (VPP)</a:t>
            </a:r>
          </a:p>
          <a:p>
            <a:pPr marL="457200" lvl="1" indent="0">
              <a:buNone/>
            </a:pPr>
            <a:endParaRPr lang="en-US" sz="20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 lvl="1"/>
            <a:endParaRPr lang="en-US" sz="20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endParaRPr lang="en-US" sz="2000" dirty="0">
              <a:latin typeface="Candara" panose="020E0502030303020204" pitchFamily="34" charset="0"/>
            </a:endParaRPr>
          </a:p>
          <a:p>
            <a:endParaRPr lang="en-US" sz="2000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7D067A-6EA3-4927-A456-07A1A4A62EFE}"/>
              </a:ext>
            </a:extLst>
          </p:cNvPr>
          <p:cNvCxnSpPr/>
          <p:nvPr/>
        </p:nvCxnSpPr>
        <p:spPr>
          <a:xfrm>
            <a:off x="510358" y="1473200"/>
            <a:ext cx="54840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22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73395-B4B8-40E1-B494-71393BCD0A3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83611" y="35485"/>
            <a:ext cx="6367462" cy="1022350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Definition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8DB3B-8D09-4D5A-95B2-A1AFA2CB109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16970" y="1223453"/>
            <a:ext cx="6867525" cy="4958685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endParaRPr lang="tr-TR" b="1" dirty="0">
              <a:latin typeface="Candara" panose="020E0502030303020204" pitchFamily="34" charset="0"/>
            </a:endParaRPr>
          </a:p>
          <a:p>
            <a:pPr marL="201168" lvl="1" indent="0">
              <a:buNone/>
            </a:pPr>
            <a:endParaRPr lang="tr-TR" b="1" dirty="0">
              <a:latin typeface="Candara" panose="020E0502030303020204" pitchFamily="34" charset="0"/>
            </a:endParaRPr>
          </a:p>
          <a:p>
            <a:pPr marL="201168" lvl="1" indent="0">
              <a:buNone/>
            </a:pPr>
            <a:endParaRPr lang="tr-TR" b="1" dirty="0">
              <a:latin typeface="Candara" panose="020E0502030303020204" pitchFamily="34" charset="0"/>
            </a:endParaRPr>
          </a:p>
          <a:p>
            <a:pPr marL="201168" lvl="1" indent="0">
              <a:buNone/>
            </a:pPr>
            <a:r>
              <a:rPr lang="tr-TR" sz="2000" b="1" dirty="0" err="1">
                <a:latin typeface="Candara" panose="020E0502030303020204" pitchFamily="34" charset="0"/>
              </a:rPr>
              <a:t>Fraud</a:t>
            </a:r>
            <a:endParaRPr lang="tr-TR" sz="2000" b="1" dirty="0">
              <a:latin typeface="Candara" panose="020E0502030303020204" pitchFamily="34" charset="0"/>
            </a:endParaRPr>
          </a:p>
          <a:p>
            <a:pPr marL="201168" lvl="1" indent="0">
              <a:buNone/>
            </a:pPr>
            <a:r>
              <a:rPr lang="tr-TR" sz="2000" dirty="0">
                <a:latin typeface="Candara" panose="020E0502030303020204" pitchFamily="34" charset="0"/>
              </a:rPr>
              <a:t>W</a:t>
            </a:r>
            <a:r>
              <a:rPr lang="en-US" sz="2000" dirty="0" err="1">
                <a:latin typeface="Candara" panose="020E0502030303020204" pitchFamily="34" charset="0"/>
              </a:rPr>
              <a:t>rongful</a:t>
            </a:r>
            <a:r>
              <a:rPr lang="en-US" sz="2000" dirty="0">
                <a:latin typeface="Candara" panose="020E0502030303020204" pitchFamily="34" charset="0"/>
              </a:rPr>
              <a:t> or criminal deception intended to result in financial or personal gain</a:t>
            </a:r>
            <a:endParaRPr lang="tr-TR" sz="2000" dirty="0">
              <a:latin typeface="Candara" panose="020E0502030303020204" pitchFamily="34" charset="0"/>
            </a:endParaRPr>
          </a:p>
          <a:p>
            <a:pPr marL="201168" lvl="1" indent="0">
              <a:buNone/>
            </a:pPr>
            <a:endParaRPr lang="tr-TR" dirty="0"/>
          </a:p>
          <a:p>
            <a:pPr marL="201168" lvl="1" indent="0">
              <a:buNone/>
            </a:pPr>
            <a:endParaRPr lang="tr-TR" dirty="0">
              <a:latin typeface="Candara" panose="020E0502030303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Candara" panose="020E0502030303020204" pitchFamily="34" charset="0"/>
              </a:rPr>
              <a:t>Accounting fraud</a:t>
            </a:r>
            <a:r>
              <a:rPr lang="en-US" dirty="0">
                <a:latin typeface="Candara" panose="020E0502030303020204" pitchFamily="34" charset="0"/>
              </a:rPr>
              <a:t> is intentional manipulation of financial statements to create a facade of a company's financial health</a:t>
            </a:r>
          </a:p>
        </p:txBody>
      </p:sp>
      <p:pic>
        <p:nvPicPr>
          <p:cNvPr id="1026" name="Picture 2" descr="Image result for accounting">
            <a:extLst>
              <a:ext uri="{FF2B5EF4-FFF2-40B4-BE49-F238E27FC236}">
                <a16:creationId xmlns:a16="http://schemas.microsoft.com/office/drawing/2014/main" id="{F71A5441-E593-4179-AE2D-A4A5A43E2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9" r="30655" b="-1"/>
          <a:stretch/>
        </p:blipFill>
        <p:spPr bwMode="auto">
          <a:xfrm>
            <a:off x="20" y="-12128"/>
            <a:ext cx="4654276" cy="687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404BF5-1A9B-4AF6-ACEA-127D2B3A593F}"/>
              </a:ext>
            </a:extLst>
          </p:cNvPr>
          <p:cNvCxnSpPr/>
          <p:nvPr/>
        </p:nvCxnSpPr>
        <p:spPr>
          <a:xfrm>
            <a:off x="4916970" y="1057835"/>
            <a:ext cx="66743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726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FD4F4-EF47-43C6-888C-E4E03B132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29" y="121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Use of Derivatives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481D6-D0C3-4D82-9884-1A28053C4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Lobbying for exemptions from regulations.</a:t>
            </a:r>
            <a:br>
              <a:rPr lang="en-US" sz="2000" dirty="0">
                <a:latin typeface="Candara" panose="020E0502030303020204" pitchFamily="34" charset="0"/>
              </a:rPr>
            </a:br>
            <a:endParaRPr lang="en-US" sz="2000" dirty="0">
              <a:latin typeface="Candara" panose="020E0502030303020204" pitchFamily="34" charset="0"/>
            </a:endParaRPr>
          </a:p>
          <a:p>
            <a:r>
              <a:rPr lang="en-US" sz="2000" dirty="0">
                <a:latin typeface="Candara" panose="020E0502030303020204" pitchFamily="34" charset="0"/>
              </a:rPr>
              <a:t>Transformation of energy to financial instruments.</a:t>
            </a:r>
            <a:br>
              <a:rPr lang="en-US" sz="2000" dirty="0">
                <a:latin typeface="Candara" panose="020E0502030303020204" pitchFamily="34" charset="0"/>
              </a:rPr>
            </a:br>
            <a:endParaRPr lang="en-US" sz="2000" dirty="0">
              <a:latin typeface="Candara" panose="020E0502030303020204" pitchFamily="34" charset="0"/>
            </a:endParaRPr>
          </a:p>
          <a:p>
            <a:r>
              <a:rPr lang="en-US" sz="2000" dirty="0">
                <a:latin typeface="Candara" panose="020E0502030303020204" pitchFamily="34" charset="0"/>
              </a:rPr>
              <a:t>“Stock market” for commodities.</a:t>
            </a:r>
            <a:br>
              <a:rPr lang="en-US" sz="2000" dirty="0">
                <a:latin typeface="Candara" panose="020E0502030303020204" pitchFamily="34" charset="0"/>
              </a:rPr>
            </a:br>
            <a:endParaRPr lang="en-US" sz="2000" dirty="0">
              <a:latin typeface="Candara" panose="020E0502030303020204" pitchFamily="34" charset="0"/>
            </a:endParaRPr>
          </a:p>
          <a:p>
            <a:r>
              <a:rPr lang="en-US" sz="2000" dirty="0">
                <a:latin typeface="Candara" panose="020E0502030303020204" pitchFamily="34" charset="0"/>
              </a:rPr>
              <a:t>Oil, gas, electricity, weather, bandwidth etc.</a:t>
            </a:r>
            <a:br>
              <a:rPr lang="en-US" sz="2000" dirty="0">
                <a:latin typeface="Candara" panose="020E0502030303020204" pitchFamily="34" charset="0"/>
              </a:rPr>
            </a:br>
            <a:endParaRPr lang="en-US" sz="2000" dirty="0">
              <a:latin typeface="Candara" panose="020E0502030303020204" pitchFamily="34" charset="0"/>
            </a:endParaRPr>
          </a:p>
          <a:p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86037FE1-4FAC-435B-B7CA-A666C2513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" r="3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E53F4D-AC77-43DA-87E7-CAA1E3A239D1}"/>
              </a:ext>
            </a:extLst>
          </p:cNvPr>
          <p:cNvCxnSpPr/>
          <p:nvPr/>
        </p:nvCxnSpPr>
        <p:spPr>
          <a:xfrm>
            <a:off x="470423" y="1371600"/>
            <a:ext cx="54840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266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3C7D53-AD9C-473B-BE09-833CEE84A86E}"/>
              </a:ext>
            </a:extLst>
          </p:cNvPr>
          <p:cNvSpPr txBox="1"/>
          <p:nvPr/>
        </p:nvSpPr>
        <p:spPr>
          <a:xfrm>
            <a:off x="652597" y="361565"/>
            <a:ext cx="6856432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Mark-to-Market Accounting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C4771D-F52F-4407-8278-103515C48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908554"/>
            <a:ext cx="10558420" cy="3491564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</a:rPr>
              <a:t>Accounting for the “fair value” of assets/liabilities.</a:t>
            </a:r>
          </a:p>
          <a:p>
            <a:endParaRPr lang="en-US" sz="20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</a:rPr>
              <a:t>Booking potential future profits on the day a deal was signed. </a:t>
            </a:r>
          </a:p>
          <a:p>
            <a:endParaRPr lang="en-US" sz="20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</a:rPr>
              <a:t>Forecasting the future price and calculating NPV. “Marking-to-Enron”.</a:t>
            </a:r>
          </a:p>
          <a:p>
            <a:endParaRPr lang="en-US" sz="20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</a:rPr>
              <a:t>First non-financial firm employing this approach.</a:t>
            </a:r>
          </a:p>
          <a:p>
            <a:endParaRPr lang="en-US" sz="20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</a:rPr>
              <a:t>Arthur Andersen signed off and the SEC approved it.</a:t>
            </a:r>
            <a:b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</a:rPr>
            </a:br>
            <a:endParaRPr lang="en-US" sz="20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 lvl="1"/>
            <a:endParaRPr lang="en-US" sz="20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endParaRPr lang="en-US" sz="20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endParaRPr lang="en-US" sz="2000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2FDCC6DB-D885-4A9D-8F84-019BF4FE1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897" y="3987953"/>
            <a:ext cx="2641106" cy="2641106"/>
          </a:xfrm>
          <a:prstGeom prst="rect">
            <a:avLst/>
          </a:prstGeom>
        </p:spPr>
      </p:pic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3D4E08F6-2499-49C3-8135-ED7AB4C3F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301" y="2985457"/>
            <a:ext cx="1362298" cy="136926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6EA03C-036D-4250-99DD-3E2D6572EF29}"/>
              </a:ext>
            </a:extLst>
          </p:cNvPr>
          <p:cNvCxnSpPr>
            <a:cxnSpLocks/>
          </p:cNvCxnSpPr>
          <p:nvPr/>
        </p:nvCxnSpPr>
        <p:spPr>
          <a:xfrm>
            <a:off x="510358" y="1473200"/>
            <a:ext cx="68454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4999A760-B5A6-47C3-A9E6-7B992752407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42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F55A21-9B2F-4768-AA68-03AA17D40FF8}"/>
              </a:ext>
            </a:extLst>
          </p:cNvPr>
          <p:cNvSpPr txBox="1">
            <a:spLocks/>
          </p:cNvSpPr>
          <p:nvPr/>
        </p:nvSpPr>
        <p:spPr>
          <a:xfrm>
            <a:off x="502920" y="986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Performance of Enron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464AFB-0BD4-4414-ACC6-F3ECF9343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8372"/>
            <a:ext cx="4509052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Revenues from trading activities</a:t>
            </a:r>
          </a:p>
          <a:p>
            <a:endParaRPr lang="en-US" sz="2000" dirty="0">
              <a:latin typeface="Candara" panose="020E0502030303020204" pitchFamily="34" charset="0"/>
            </a:endParaRPr>
          </a:p>
          <a:p>
            <a:r>
              <a:rPr lang="en-US" sz="2000" dirty="0">
                <a:latin typeface="Candara" panose="020E0502030303020204" pitchFamily="34" charset="0"/>
              </a:rPr>
              <a:t>Highly competitive company culture</a:t>
            </a:r>
          </a:p>
          <a:p>
            <a:endParaRPr lang="en-US" sz="2000" dirty="0">
              <a:latin typeface="Candara" panose="020E0502030303020204" pitchFamily="34" charset="0"/>
            </a:endParaRPr>
          </a:p>
          <a:p>
            <a:r>
              <a:rPr lang="en-US" sz="2000" dirty="0">
                <a:latin typeface="Candara" panose="020E0502030303020204" pitchFamily="34" charset="0"/>
              </a:rPr>
              <a:t>Stock price</a:t>
            </a:r>
          </a:p>
          <a:p>
            <a:endParaRPr lang="en-US" sz="2000" dirty="0">
              <a:latin typeface="Candara" panose="020E0502030303020204" pitchFamily="34" charset="0"/>
            </a:endParaRPr>
          </a:p>
          <a:p>
            <a:r>
              <a:rPr lang="en-US" sz="2000" dirty="0">
                <a:latin typeface="Candara" panose="020E0502030303020204" pitchFamily="34" charset="0"/>
              </a:rPr>
              <a:t>Market capitalization</a:t>
            </a:r>
          </a:p>
          <a:p>
            <a:endParaRPr lang="en-US" sz="2000" dirty="0">
              <a:latin typeface="Candara" panose="020E0502030303020204" pitchFamily="34" charset="0"/>
            </a:endParaRPr>
          </a:p>
          <a:p>
            <a:r>
              <a:rPr lang="en-US" sz="2000" dirty="0">
                <a:latin typeface="Candara" panose="020E0502030303020204" pitchFamily="34" charset="0"/>
              </a:rPr>
              <a:t>Market expectations</a:t>
            </a:r>
            <a:br>
              <a:rPr lang="en-US" sz="2000" dirty="0">
                <a:latin typeface="Candara" panose="020E0502030303020204" pitchFamily="34" charset="0"/>
              </a:rPr>
            </a:br>
            <a:endParaRPr lang="en-US" sz="2000" dirty="0">
              <a:latin typeface="Candara" panose="020E0502030303020204" pitchFamily="34" charset="0"/>
            </a:endParaRPr>
          </a:p>
          <a:p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7" name="Picture 6" descr="A close up of a flag&#10;&#10;Description automatically generated">
            <a:extLst>
              <a:ext uri="{FF2B5EF4-FFF2-40B4-BE49-F238E27FC236}">
                <a16:creationId xmlns:a16="http://schemas.microsoft.com/office/drawing/2014/main" id="{41CF9072-488E-4540-963B-D5DFBC305C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0" r="1" b="1"/>
          <a:stretch/>
        </p:blipFill>
        <p:spPr>
          <a:xfrm>
            <a:off x="5120640" y="1874653"/>
            <a:ext cx="6233160" cy="42726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DF2A8A-D45E-4229-AF11-E87AAE0FD947}"/>
              </a:ext>
            </a:extLst>
          </p:cNvPr>
          <p:cNvCxnSpPr>
            <a:cxnSpLocks/>
          </p:cNvCxnSpPr>
          <p:nvPr/>
        </p:nvCxnSpPr>
        <p:spPr>
          <a:xfrm>
            <a:off x="399303" y="1178560"/>
            <a:ext cx="62453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665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blackboard&#10;&#10;Description automatically generated">
            <a:extLst>
              <a:ext uri="{FF2B5EF4-FFF2-40B4-BE49-F238E27FC236}">
                <a16:creationId xmlns:a16="http://schemas.microsoft.com/office/drawing/2014/main" id="{9C640372-8DC0-438B-AB4A-AF76F09CA1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E707047-5C9C-4627-85E3-CC5881FAF2A3}"/>
              </a:ext>
            </a:extLst>
          </p:cNvPr>
          <p:cNvSpPr txBox="1">
            <a:spLocks/>
          </p:cNvSpPr>
          <p:nvPr/>
        </p:nvSpPr>
        <p:spPr>
          <a:xfrm>
            <a:off x="391160" y="1088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Off Balance Sheet Activities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8F8E60-891C-407B-9CBE-5559AC971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0202"/>
            <a:ext cx="10515600" cy="3323427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Special Purpose Entities (SPE)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a subsidiary created by a parent company to isolate financial risk.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r>
              <a:rPr lang="en-US" sz="2400" dirty="0">
                <a:latin typeface="Candara" panose="020E0502030303020204" pitchFamily="34" charset="0"/>
              </a:rPr>
              <a:t>Structured Finance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r>
              <a:rPr lang="en-US" sz="2400" dirty="0">
                <a:latin typeface="Candara" panose="020E0502030303020204" pitchFamily="34" charset="0"/>
              </a:rPr>
              <a:t>Making Enron’s debt disappear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r>
              <a:rPr lang="en-US" sz="2400" dirty="0" err="1">
                <a:latin typeface="Candara" panose="020E0502030303020204" pitchFamily="34" charset="0"/>
              </a:rPr>
              <a:t>Chewco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1417D6-DC3F-478B-B07A-B6F4AD7127AF}"/>
              </a:ext>
            </a:extLst>
          </p:cNvPr>
          <p:cNvCxnSpPr>
            <a:cxnSpLocks/>
          </p:cNvCxnSpPr>
          <p:nvPr/>
        </p:nvCxnSpPr>
        <p:spPr>
          <a:xfrm>
            <a:off x="391160" y="1198880"/>
            <a:ext cx="72186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105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18EA09D-C997-4663-AC10-C5EEA7BF08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" r="28352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A54B8-A0C9-4810-BC69-FF97F1E2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54" y="271604"/>
            <a:ext cx="4803636" cy="13116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Andrew Fastow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846F4A-1B5A-44BB-A135-DE91FAAC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8" y="2606712"/>
            <a:ext cx="4992240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</a:rPr>
              <a:t>Chief Financial Officer (CFO)</a:t>
            </a:r>
          </a:p>
          <a:p>
            <a:endParaRPr lang="en-US" sz="20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</a:rPr>
              <a:t>Moved Enron’s debt to his companies</a:t>
            </a:r>
          </a:p>
          <a:p>
            <a:endParaRPr lang="en-US" sz="20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Adobe Fan Heiti Std B" panose="020B0700000000000000" pitchFamily="34" charset="-128"/>
              </a:rPr>
              <a:t>LJM1, LJM2</a:t>
            </a:r>
          </a:p>
          <a:p>
            <a:endParaRPr lang="en-US" sz="2000" dirty="0">
              <a:solidFill>
                <a:srgbClr val="000000"/>
              </a:solidFill>
              <a:latin typeface="Cambria" panose="02040503050406030204" pitchFamily="18" charset="0"/>
              <a:ea typeface="Adobe Fan Heiti Std B" panose="020B0700000000000000" pitchFamily="34" charset="-128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  <a:ea typeface="Adobe Fan Heiti Std B" panose="020B0700000000000000" pitchFamily="34" charset="-128"/>
              </a:rPr>
              <a:t>Conflict of Interest</a:t>
            </a:r>
          </a:p>
          <a:p>
            <a:endParaRPr lang="en-US" sz="2000" dirty="0">
              <a:solidFill>
                <a:srgbClr val="000000"/>
              </a:solidFill>
              <a:latin typeface="Candara" panose="020E0502030303020204" pitchFamily="34" charset="0"/>
              <a:ea typeface="Adobe Fan Heiti Std B" panose="020B0700000000000000" pitchFamily="34" charset="-128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ndara" panose="020E0502030303020204" pitchFamily="34" charset="0"/>
                <a:ea typeface="Adobe Fan Heiti Std B" panose="020B0700000000000000" pitchFamily="34" charset="-128"/>
              </a:rPr>
              <a:t>Made substantial profit out of these deals</a:t>
            </a:r>
            <a:endParaRPr lang="en-US" sz="20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endParaRPr lang="en-US" sz="20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endParaRPr lang="en-US" sz="2000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45E233-E570-4698-B151-929B0BF5E1E0}"/>
              </a:ext>
            </a:extLst>
          </p:cNvPr>
          <p:cNvCxnSpPr/>
          <p:nvPr/>
        </p:nvCxnSpPr>
        <p:spPr>
          <a:xfrm>
            <a:off x="496954" y="1320800"/>
            <a:ext cx="54840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806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unset in the background&#10;&#10;Description automatically generated">
            <a:extLst>
              <a:ext uri="{FF2B5EF4-FFF2-40B4-BE49-F238E27FC236}">
                <a16:creationId xmlns:a16="http://schemas.microsoft.com/office/drawing/2014/main" id="{081EA9AC-BBF5-456E-8D1D-3633CFF88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1835" cy="68580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BCC72D-5A8F-4C85-99AA-5382F240D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0880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California Electricity Crisis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1C15DD-0ECF-425B-BECA-7060D27A8EA6}"/>
              </a:ext>
            </a:extLst>
          </p:cNvPr>
          <p:cNvSpPr txBox="1">
            <a:spLocks/>
          </p:cNvSpPr>
          <p:nvPr/>
        </p:nvSpPr>
        <p:spPr>
          <a:xfrm>
            <a:off x="838200" y="2100202"/>
            <a:ext cx="10515600" cy="3323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“Deregulated electricity”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Manipulation of market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Exporting during shortages, then bringing back when prices increase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Shutting down power plants to create shortages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Betting on the price of electricity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D0E0AA-4E0A-43FD-9F3B-178FE0C219E2}"/>
              </a:ext>
            </a:extLst>
          </p:cNvPr>
          <p:cNvCxnSpPr>
            <a:cxnSpLocks/>
          </p:cNvCxnSpPr>
          <p:nvPr/>
        </p:nvCxnSpPr>
        <p:spPr>
          <a:xfrm>
            <a:off x="482600" y="1178560"/>
            <a:ext cx="66598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689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1A6E3911-DF87-49E6-9646-76EE2B2FAC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162" y="555280"/>
            <a:ext cx="6095999" cy="609599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3A17A55-30E7-47D7-9E23-653439201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7" y="9496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</a:rPr>
              <a:t>The Downfall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DDE1EE1-CC01-47D4-B38F-669BB488C792}"/>
              </a:ext>
            </a:extLst>
          </p:cNvPr>
          <p:cNvSpPr txBox="1">
            <a:spLocks/>
          </p:cNvSpPr>
          <p:nvPr/>
        </p:nvSpPr>
        <p:spPr>
          <a:xfrm>
            <a:off x="838200" y="1779464"/>
            <a:ext cx="6468122" cy="4168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Problems in overseas operations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Short-selling of Enron stock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The article in Fortune “Is Enron Overpriced?”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Resignation of Skilling, Ken Lay took over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Letter of Sharon Watkins to Ken Lay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Fastow was fired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SEC investigation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Stock was downgraded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57FBF4-ADEB-493D-87E3-D0D6E93A5036}"/>
              </a:ext>
            </a:extLst>
          </p:cNvPr>
          <p:cNvCxnSpPr/>
          <p:nvPr/>
        </p:nvCxnSpPr>
        <p:spPr>
          <a:xfrm>
            <a:off x="358663" y="1178560"/>
            <a:ext cx="54840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822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suit and tie&#10;&#10;Description automatically generated">
            <a:extLst>
              <a:ext uri="{FF2B5EF4-FFF2-40B4-BE49-F238E27FC236}">
                <a16:creationId xmlns:a16="http://schemas.microsoft.com/office/drawing/2014/main" id="{06F73CDE-0A2F-4973-86B8-DD701CE056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4" r="6889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EC6EF4E-A01A-4CC0-B4FF-8A356B4AFC57}"/>
              </a:ext>
            </a:extLst>
          </p:cNvPr>
          <p:cNvSpPr txBox="1">
            <a:spLocks/>
          </p:cNvSpPr>
          <p:nvPr/>
        </p:nvSpPr>
        <p:spPr>
          <a:xfrm>
            <a:off x="438510" y="118384"/>
            <a:ext cx="4803636" cy="1311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ndara" panose="020E0502030303020204" pitchFamily="34" charset="0"/>
                <a:ea typeface="+mj-ea"/>
                <a:cs typeface="+mj-cs"/>
              </a:rPr>
              <a:t>Aftermath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EA3905-3DAC-4EA9-A8F7-A8BB09F81BD9}"/>
              </a:ext>
            </a:extLst>
          </p:cNvPr>
          <p:cNvSpPr txBox="1">
            <a:spLocks/>
          </p:cNvSpPr>
          <p:nvPr/>
        </p:nvSpPr>
        <p:spPr>
          <a:xfrm>
            <a:off x="438510" y="1733924"/>
            <a:ext cx="5264578" cy="46907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20,000 people lost their jobs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Employees lost $1.2 billion in retirement funds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Ken Lay, Jeffrey Skilling, and Andrew Fastow were indicted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Arthur Andersen was found guilty of obstructing justice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An executive of Enron, Cliff Baxter, committed suicide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Sarbanes-Oxley Act was signed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Financial Accounting Standards Board (FASB)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660BBA-96CF-4E39-9B76-1F4B599DA157}"/>
              </a:ext>
            </a:extLst>
          </p:cNvPr>
          <p:cNvCxnSpPr>
            <a:cxnSpLocks/>
          </p:cNvCxnSpPr>
          <p:nvPr/>
        </p:nvCxnSpPr>
        <p:spPr>
          <a:xfrm>
            <a:off x="328778" y="1188720"/>
            <a:ext cx="56656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2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EE9AA4-A7AE-44F9-8D2C-4CFD69306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34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0F5A4-404D-4467-A0BF-D541EF3FF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THANKS</a:t>
            </a:r>
            <a:r>
              <a:rPr lang="en-US" sz="54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0097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7EF957-6E96-4EB5-A697-9FC3339EAA7F}"/>
              </a:ext>
            </a:extLst>
          </p:cNvPr>
          <p:cNvSpPr/>
          <p:nvPr/>
        </p:nvSpPr>
        <p:spPr>
          <a:xfrm>
            <a:off x="89647" y="3998144"/>
            <a:ext cx="3155984" cy="11139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sz="2100" u="sng" dirty="0" err="1">
                <a:latin typeface="Candara" panose="020E0502030303020204" pitchFamily="34" charset="0"/>
              </a:rPr>
              <a:t>Opportunity</a:t>
            </a:r>
            <a:endParaRPr lang="tr-TR" sz="2100" dirty="0">
              <a:latin typeface="Candara" panose="020E0502030303020204" pitchFamily="34" charset="0"/>
            </a:endParaRPr>
          </a:p>
          <a:p>
            <a:pPr algn="ctr"/>
            <a:r>
              <a:rPr lang="tr-TR" sz="2100" dirty="0" err="1">
                <a:latin typeface="Candara" panose="020E0502030303020204" pitchFamily="34" charset="0"/>
              </a:rPr>
              <a:t>Ability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to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execute</a:t>
            </a:r>
            <a:r>
              <a:rPr lang="tr-TR" sz="2100" dirty="0">
                <a:latin typeface="Candara" panose="020E0502030303020204" pitchFamily="34" charset="0"/>
              </a:rPr>
              <a:t> plan </a:t>
            </a:r>
            <a:r>
              <a:rPr lang="tr-TR" sz="2100" dirty="0" err="1">
                <a:latin typeface="Candara" panose="020E0502030303020204" pitchFamily="34" charset="0"/>
              </a:rPr>
              <a:t>without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being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caught</a:t>
            </a:r>
            <a:endParaRPr lang="en-US" sz="2100" dirty="0">
              <a:latin typeface="Candara" panose="020E05020303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CC2F02-4F53-45B2-A531-57A98AD4D89A}"/>
              </a:ext>
            </a:extLst>
          </p:cNvPr>
          <p:cNvSpPr/>
          <p:nvPr/>
        </p:nvSpPr>
        <p:spPr>
          <a:xfrm>
            <a:off x="5271609" y="3998144"/>
            <a:ext cx="3274357" cy="11139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sz="2100" u="sng" dirty="0" err="1">
                <a:latin typeface="Candara" panose="020E0502030303020204" pitchFamily="34" charset="0"/>
              </a:rPr>
              <a:t>Rationalization</a:t>
            </a:r>
            <a:endParaRPr lang="tr-TR" sz="2100" u="sng" dirty="0">
              <a:latin typeface="Candara" panose="020E0502030303020204" pitchFamily="34" charset="0"/>
            </a:endParaRPr>
          </a:p>
          <a:p>
            <a:pPr algn="ctr"/>
            <a:r>
              <a:rPr lang="tr-TR" sz="2100" dirty="0" err="1">
                <a:latin typeface="Candara" panose="020E0502030303020204" pitchFamily="34" charset="0"/>
              </a:rPr>
              <a:t>Personal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justification</a:t>
            </a:r>
            <a:r>
              <a:rPr lang="tr-TR" sz="2100" dirty="0">
                <a:latin typeface="Candara" panose="020E0502030303020204" pitchFamily="34" charset="0"/>
              </a:rPr>
              <a:t> of </a:t>
            </a:r>
            <a:r>
              <a:rPr lang="tr-TR" sz="2100" dirty="0" err="1">
                <a:latin typeface="Candara" panose="020E0502030303020204" pitchFamily="34" charset="0"/>
              </a:rPr>
              <a:t>dishonest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actions</a:t>
            </a:r>
            <a:endParaRPr lang="en-US" sz="2100" dirty="0">
              <a:latin typeface="Candara" panose="020E05020303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860CF4-5478-4866-891A-429A46FC8101}"/>
              </a:ext>
            </a:extLst>
          </p:cNvPr>
          <p:cNvSpPr/>
          <p:nvPr/>
        </p:nvSpPr>
        <p:spPr>
          <a:xfrm>
            <a:off x="2493565" y="1253492"/>
            <a:ext cx="3500835" cy="11139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r-TR" sz="2100" u="sng" dirty="0" err="1">
                <a:latin typeface="Candara" panose="020E0502030303020204" pitchFamily="34" charset="0"/>
              </a:rPr>
              <a:t>Pressure</a:t>
            </a:r>
            <a:endParaRPr lang="tr-TR" sz="2100" u="sng" dirty="0">
              <a:latin typeface="Candara" panose="020E0502030303020204" pitchFamily="34" charset="0"/>
            </a:endParaRPr>
          </a:p>
          <a:p>
            <a:pPr algn="ctr"/>
            <a:r>
              <a:rPr lang="tr-TR" sz="2100" dirty="0">
                <a:latin typeface="Candara" panose="020E0502030303020204" pitchFamily="34" charset="0"/>
              </a:rPr>
              <a:t>Financial </a:t>
            </a:r>
            <a:r>
              <a:rPr lang="tr-TR" sz="2100" dirty="0" err="1">
                <a:latin typeface="Candara" panose="020E0502030303020204" pitchFamily="34" charset="0"/>
              </a:rPr>
              <a:t>or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emotional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force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pushing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towards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fraud</a:t>
            </a:r>
            <a:endParaRPr lang="en-US" sz="2100" dirty="0">
              <a:latin typeface="Candara" panose="020E05020303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E30F8A-E3E6-48B4-8A5C-63A50FFCA0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58226" y="136822"/>
            <a:ext cx="4930254" cy="698780"/>
          </a:xfrm>
        </p:spPr>
        <p:txBody>
          <a:bodyPr>
            <a:normAutofit fontScale="90000"/>
          </a:bodyPr>
          <a:lstStyle/>
          <a:p>
            <a:r>
              <a:rPr lang="tr-TR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The</a:t>
            </a:r>
            <a:r>
              <a:rPr lang="tr-TR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tr-TR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Fraud</a:t>
            </a:r>
            <a:r>
              <a:rPr lang="tr-TR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tr-TR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Triangle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4670F66-993B-413E-A321-4313418997BB}"/>
              </a:ext>
            </a:extLst>
          </p:cNvPr>
          <p:cNvSpPr/>
          <p:nvPr/>
        </p:nvSpPr>
        <p:spPr>
          <a:xfrm>
            <a:off x="2665105" y="2293816"/>
            <a:ext cx="3065930" cy="1878106"/>
          </a:xfrm>
          <a:prstGeom prst="triangle">
            <a:avLst>
              <a:gd name="adj" fmla="val 483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/>
              <a:t>FRAUD</a:t>
            </a:r>
            <a:endParaRPr lang="en-US" sz="2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066FBE-B5B8-4979-9691-82EAEB662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018" y="4555141"/>
            <a:ext cx="1885383" cy="15024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A28AF2-2F64-4038-92C9-0BE95E2893F8}"/>
              </a:ext>
            </a:extLst>
          </p:cNvPr>
          <p:cNvSpPr txBox="1"/>
          <p:nvPr/>
        </p:nvSpPr>
        <p:spPr>
          <a:xfrm>
            <a:off x="8693574" y="486212"/>
            <a:ext cx="31633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5% of the population will commit fraud regardless of the circumstances.</a:t>
            </a:r>
            <a:endParaRPr lang="tr-TR" dirty="0">
              <a:latin typeface="Candara" panose="020E0502030303020204" pitchFamily="34" charset="0"/>
            </a:endParaRPr>
          </a:p>
          <a:p>
            <a:pPr>
              <a:buClr>
                <a:schemeClr val="accent1"/>
              </a:buClr>
            </a:pPr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85% of the population will commit fraud given certain conditions</a:t>
            </a:r>
          </a:p>
          <a:p>
            <a:pPr>
              <a:buClr>
                <a:schemeClr val="accent1"/>
              </a:buClr>
            </a:pPr>
            <a:r>
              <a:rPr lang="en-US" dirty="0">
                <a:latin typeface="Candara" panose="020E0502030303020204" pitchFamily="34" charset="0"/>
              </a:rPr>
              <a:t>(Pressure, Opportunity and Rationalization) </a:t>
            </a:r>
            <a:endParaRPr lang="tr-TR" dirty="0">
              <a:latin typeface="Candara" panose="020E0502030303020204" pitchFamily="34" charset="0"/>
            </a:endParaRPr>
          </a:p>
          <a:p>
            <a:pPr>
              <a:buClr>
                <a:schemeClr val="accent1"/>
              </a:buClr>
            </a:pPr>
            <a:r>
              <a:rPr lang="tr-TR" dirty="0">
                <a:latin typeface="Candara" panose="020E0502030303020204" pitchFamily="34" charset="0"/>
              </a:rPr>
              <a:t>*</a:t>
            </a:r>
            <a:r>
              <a:rPr lang="en-US" dirty="0">
                <a:latin typeface="Candara" panose="020E0502030303020204" pitchFamily="34" charset="0"/>
              </a:rPr>
              <a:t>Cressey’s Fraud Triangle</a:t>
            </a:r>
            <a:endParaRPr lang="tr-TR" dirty="0">
              <a:latin typeface="Candara" panose="020E0502030303020204" pitchFamily="34" charset="0"/>
            </a:endParaRPr>
          </a:p>
          <a:p>
            <a:pPr>
              <a:buClr>
                <a:schemeClr val="accent1"/>
              </a:buClr>
            </a:pPr>
            <a:endParaRPr lang="en-US" dirty="0">
              <a:latin typeface="Candara" panose="020E050203030302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10% of the population will not commit fraud under any circumstances.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D863D6-0C33-4FE3-8F16-018071EFBE63}"/>
              </a:ext>
            </a:extLst>
          </p:cNvPr>
          <p:cNvCxnSpPr>
            <a:cxnSpLocks/>
          </p:cNvCxnSpPr>
          <p:nvPr/>
        </p:nvCxnSpPr>
        <p:spPr>
          <a:xfrm>
            <a:off x="1443318" y="736827"/>
            <a:ext cx="51547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600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43F18C6D-2174-4F49-8DEF-8F66E83DC6F3}"/>
              </a:ext>
            </a:extLst>
          </p:cNvPr>
          <p:cNvSpPr/>
          <p:nvPr/>
        </p:nvSpPr>
        <p:spPr>
          <a:xfrm>
            <a:off x="7751677" y="1221717"/>
            <a:ext cx="371186" cy="921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165177-0CCD-48D4-ACCF-78CF1ED52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69" y="0"/>
            <a:ext cx="9224684" cy="631333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24DE7B-7931-481F-BE81-7285652920BF}"/>
              </a:ext>
            </a:extLst>
          </p:cNvPr>
          <p:cNvSpPr/>
          <p:nvPr/>
        </p:nvSpPr>
        <p:spPr>
          <a:xfrm>
            <a:off x="1416423" y="941294"/>
            <a:ext cx="1075766" cy="39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Conflict</a:t>
            </a:r>
            <a:r>
              <a:rPr lang="tr-TR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tr-TR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Interests</a:t>
            </a:r>
            <a:endParaRPr 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846366-EA79-42CE-B25A-D9F3A505E18D}"/>
              </a:ext>
            </a:extLst>
          </p:cNvPr>
          <p:cNvSpPr/>
          <p:nvPr/>
        </p:nvSpPr>
        <p:spPr>
          <a:xfrm>
            <a:off x="3213847" y="941294"/>
            <a:ext cx="1010771" cy="39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Illegal</a:t>
            </a:r>
            <a:r>
              <a:rPr lang="tr-TR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Gratituities</a:t>
            </a:r>
            <a:endParaRPr 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C63623-C481-4F08-A8BF-D381E335A160}"/>
              </a:ext>
            </a:extLst>
          </p:cNvPr>
          <p:cNvSpPr/>
          <p:nvPr/>
        </p:nvSpPr>
        <p:spPr>
          <a:xfrm>
            <a:off x="2492189" y="941294"/>
            <a:ext cx="705970" cy="39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Bribery</a:t>
            </a:r>
            <a:endParaRPr 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C4A31C-A374-4A7C-8B1B-EC17BC481547}"/>
              </a:ext>
            </a:extLst>
          </p:cNvPr>
          <p:cNvSpPr/>
          <p:nvPr/>
        </p:nvSpPr>
        <p:spPr>
          <a:xfrm>
            <a:off x="4224618" y="941294"/>
            <a:ext cx="1075766" cy="39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Economic</a:t>
            </a:r>
            <a:r>
              <a:rPr lang="tr-TR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Extortion</a:t>
            </a:r>
            <a:endParaRPr 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A88BA-8AE5-48C7-B5BF-845ABF734C31}"/>
              </a:ext>
            </a:extLst>
          </p:cNvPr>
          <p:cNvSpPr/>
          <p:nvPr/>
        </p:nvSpPr>
        <p:spPr>
          <a:xfrm>
            <a:off x="2542612" y="3272117"/>
            <a:ext cx="830357" cy="299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Cash</a:t>
            </a:r>
            <a:endParaRPr 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4E422C-DB71-4E10-B532-CF5610FF9F72}"/>
              </a:ext>
            </a:extLst>
          </p:cNvPr>
          <p:cNvSpPr/>
          <p:nvPr/>
        </p:nvSpPr>
        <p:spPr>
          <a:xfrm>
            <a:off x="8597155" y="3254188"/>
            <a:ext cx="1075766" cy="311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</a:t>
            </a:r>
            <a:r>
              <a:rPr lang="tr-TR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Cash </a:t>
            </a:r>
            <a:endParaRPr 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94FE1-DB02-487F-8AD4-F14865F2E26F}"/>
              </a:ext>
            </a:extLst>
          </p:cNvPr>
          <p:cNvSpPr/>
          <p:nvPr/>
        </p:nvSpPr>
        <p:spPr>
          <a:xfrm>
            <a:off x="9135038" y="869577"/>
            <a:ext cx="1281952" cy="273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</a:t>
            </a:r>
            <a:r>
              <a:rPr lang="tr-TR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Financial</a:t>
            </a:r>
            <a:endParaRPr 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0F7DEA-9027-458E-961F-B7F4803B8EA9}"/>
              </a:ext>
            </a:extLst>
          </p:cNvPr>
          <p:cNvSpPr/>
          <p:nvPr/>
        </p:nvSpPr>
        <p:spPr>
          <a:xfrm>
            <a:off x="3787588" y="3760948"/>
            <a:ext cx="1075766" cy="273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Skimming</a:t>
            </a:r>
            <a:endParaRPr 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6DC975-BE80-4EBC-813F-AD7370759223}"/>
              </a:ext>
            </a:extLst>
          </p:cNvPr>
          <p:cNvSpPr/>
          <p:nvPr/>
        </p:nvSpPr>
        <p:spPr>
          <a:xfrm>
            <a:off x="7476568" y="3792071"/>
            <a:ext cx="1147482" cy="273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bg1"/>
                </a:solidFill>
              </a:rPr>
              <a:t>Misuse</a:t>
            </a: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2D9717-1D88-4E54-B570-C9EB0ADCCF11}"/>
              </a:ext>
            </a:extLst>
          </p:cNvPr>
          <p:cNvSpPr/>
          <p:nvPr/>
        </p:nvSpPr>
        <p:spPr>
          <a:xfrm>
            <a:off x="9426391" y="3792070"/>
            <a:ext cx="990599" cy="273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bg1"/>
                </a:solidFill>
              </a:rPr>
              <a:t>Larceny</a:t>
            </a: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8391FBF-9328-43E1-914C-BA7EBDAA0A71}"/>
              </a:ext>
            </a:extLst>
          </p:cNvPr>
          <p:cNvSpPr/>
          <p:nvPr/>
        </p:nvSpPr>
        <p:spPr>
          <a:xfrm>
            <a:off x="1649505" y="4142779"/>
            <a:ext cx="893107" cy="3944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>
                <a:solidFill>
                  <a:schemeClr val="tx1"/>
                </a:solidFill>
              </a:rPr>
              <a:t>Cash on </a:t>
            </a:r>
            <a:r>
              <a:rPr lang="tr-TR" sz="1300" b="1" dirty="0" err="1">
                <a:solidFill>
                  <a:schemeClr val="tx1"/>
                </a:solidFill>
              </a:rPr>
              <a:t>Hand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4013D2-6998-431B-A79B-7AF6681E69F2}"/>
              </a:ext>
            </a:extLst>
          </p:cNvPr>
          <p:cNvSpPr/>
          <p:nvPr/>
        </p:nvSpPr>
        <p:spPr>
          <a:xfrm>
            <a:off x="1649504" y="4614514"/>
            <a:ext cx="893107" cy="3944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tx1"/>
                </a:solidFill>
              </a:rPr>
              <a:t>From</a:t>
            </a:r>
            <a:r>
              <a:rPr lang="tr-TR" sz="1300" b="1" dirty="0">
                <a:solidFill>
                  <a:schemeClr val="tx1"/>
                </a:solidFill>
              </a:rPr>
              <a:t> </a:t>
            </a:r>
            <a:r>
              <a:rPr lang="tr-TR" sz="1300" b="1" dirty="0" err="1">
                <a:solidFill>
                  <a:schemeClr val="tx1"/>
                </a:solidFill>
              </a:rPr>
              <a:t>the</a:t>
            </a:r>
            <a:r>
              <a:rPr lang="tr-TR" sz="1300" b="1" dirty="0">
                <a:solidFill>
                  <a:schemeClr val="tx1"/>
                </a:solidFill>
              </a:rPr>
              <a:t> </a:t>
            </a:r>
            <a:r>
              <a:rPr lang="tr-TR" sz="1300" b="1" dirty="0" err="1">
                <a:solidFill>
                  <a:schemeClr val="tx1"/>
                </a:solidFill>
              </a:rPr>
              <a:t>Deposit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5070EF-296A-4895-9F40-66A7813F96CE}"/>
              </a:ext>
            </a:extLst>
          </p:cNvPr>
          <p:cNvSpPr/>
          <p:nvPr/>
        </p:nvSpPr>
        <p:spPr>
          <a:xfrm>
            <a:off x="1640540" y="5237431"/>
            <a:ext cx="893107" cy="2734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tx1"/>
                </a:solidFill>
              </a:rPr>
              <a:t>Other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2B510A-1044-480F-88CB-6580A21655D3}"/>
              </a:ext>
            </a:extLst>
          </p:cNvPr>
          <p:cNvSpPr/>
          <p:nvPr/>
        </p:nvSpPr>
        <p:spPr>
          <a:xfrm>
            <a:off x="2826125" y="4203292"/>
            <a:ext cx="893107" cy="2734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tx1"/>
                </a:solidFill>
              </a:rPr>
              <a:t>Sales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292EC0-92E6-4D3B-AC81-C826F2B5DDE0}"/>
              </a:ext>
            </a:extLst>
          </p:cNvPr>
          <p:cNvSpPr/>
          <p:nvPr/>
        </p:nvSpPr>
        <p:spPr>
          <a:xfrm>
            <a:off x="3787588" y="4203292"/>
            <a:ext cx="1075766" cy="2734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tx1"/>
                </a:solidFill>
              </a:rPr>
              <a:t>Receivables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A778B9-AD90-4F38-9113-1708E5047DC7}"/>
              </a:ext>
            </a:extLst>
          </p:cNvPr>
          <p:cNvSpPr/>
          <p:nvPr/>
        </p:nvSpPr>
        <p:spPr>
          <a:xfrm>
            <a:off x="4909920" y="4209946"/>
            <a:ext cx="1037737" cy="3604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tx1"/>
                </a:solidFill>
              </a:rPr>
              <a:t>Refunds</a:t>
            </a:r>
            <a:r>
              <a:rPr lang="tr-TR" sz="1300" b="1" dirty="0">
                <a:solidFill>
                  <a:schemeClr val="tx1"/>
                </a:solidFill>
              </a:rPr>
              <a:t> </a:t>
            </a:r>
            <a:r>
              <a:rPr lang="tr-TR" sz="1300" b="1" dirty="0" err="1">
                <a:solidFill>
                  <a:schemeClr val="tx1"/>
                </a:solidFill>
              </a:rPr>
              <a:t>and</a:t>
            </a:r>
            <a:r>
              <a:rPr lang="tr-TR" sz="1300" b="1" dirty="0">
                <a:solidFill>
                  <a:schemeClr val="tx1"/>
                </a:solidFill>
              </a:rPr>
              <a:t> </a:t>
            </a:r>
            <a:r>
              <a:rPr lang="tr-TR" sz="1300" b="1" dirty="0" err="1">
                <a:solidFill>
                  <a:schemeClr val="tx1"/>
                </a:solidFill>
              </a:rPr>
              <a:t>Other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D6293F-7846-41D6-988B-2236359BAB65}"/>
              </a:ext>
            </a:extLst>
          </p:cNvPr>
          <p:cNvSpPr/>
          <p:nvPr/>
        </p:nvSpPr>
        <p:spPr>
          <a:xfrm>
            <a:off x="7108735" y="785604"/>
            <a:ext cx="1281954" cy="411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tx1"/>
                </a:solidFill>
              </a:rPr>
              <a:t>Asset</a:t>
            </a:r>
            <a:r>
              <a:rPr lang="tr-TR" sz="1300" b="1" dirty="0">
                <a:solidFill>
                  <a:schemeClr val="tx1"/>
                </a:solidFill>
              </a:rPr>
              <a:t>/</a:t>
            </a:r>
            <a:r>
              <a:rPr lang="tr-TR" sz="1300" b="1" dirty="0" err="1">
                <a:solidFill>
                  <a:schemeClr val="tx1"/>
                </a:solidFill>
              </a:rPr>
              <a:t>Revenue</a:t>
            </a:r>
            <a:r>
              <a:rPr lang="tr-TR" sz="1300" b="1" dirty="0">
                <a:solidFill>
                  <a:schemeClr val="tx1"/>
                </a:solidFill>
              </a:rPr>
              <a:t> </a:t>
            </a:r>
            <a:r>
              <a:rPr lang="tr-TR" sz="1300" b="1" dirty="0" err="1">
                <a:solidFill>
                  <a:schemeClr val="tx1"/>
                </a:solidFill>
              </a:rPr>
              <a:t>Overstatements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1492E3-E0FD-4CB7-9217-3174D448CCC0}"/>
              </a:ext>
            </a:extLst>
          </p:cNvPr>
          <p:cNvSpPr/>
          <p:nvPr/>
        </p:nvSpPr>
        <p:spPr>
          <a:xfrm>
            <a:off x="1537447" y="1439408"/>
            <a:ext cx="893107" cy="42468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Purchasing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Schemes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DB9B51-2F38-4D79-8604-5F4591E1F4F7}"/>
              </a:ext>
            </a:extLst>
          </p:cNvPr>
          <p:cNvSpPr/>
          <p:nvPr/>
        </p:nvSpPr>
        <p:spPr>
          <a:xfrm>
            <a:off x="1507752" y="2076424"/>
            <a:ext cx="893107" cy="38323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Sales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Schemes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3BD6D9-A37C-432A-9511-7DC5F8144AB3}"/>
              </a:ext>
            </a:extLst>
          </p:cNvPr>
          <p:cNvSpPr/>
          <p:nvPr/>
        </p:nvSpPr>
        <p:spPr>
          <a:xfrm>
            <a:off x="1550893" y="2696659"/>
            <a:ext cx="849965" cy="2734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Other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E1B58D-8D0A-4D6E-B670-7910C048A3FF}"/>
              </a:ext>
            </a:extLst>
          </p:cNvPr>
          <p:cNvSpPr/>
          <p:nvPr/>
        </p:nvSpPr>
        <p:spPr>
          <a:xfrm>
            <a:off x="2479863" y="1439408"/>
            <a:ext cx="893107" cy="42468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Invoice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Kickbacks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F0D59F-C85D-4989-96EA-0ED7457A90C5}"/>
              </a:ext>
            </a:extLst>
          </p:cNvPr>
          <p:cNvSpPr/>
          <p:nvPr/>
        </p:nvSpPr>
        <p:spPr>
          <a:xfrm>
            <a:off x="2455207" y="2083377"/>
            <a:ext cx="893107" cy="38323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Bid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Rigging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D039C6D-60EF-4A22-9811-B577CB4F367A}"/>
              </a:ext>
            </a:extLst>
          </p:cNvPr>
          <p:cNvSpPr/>
          <p:nvPr/>
        </p:nvSpPr>
        <p:spPr>
          <a:xfrm>
            <a:off x="2444000" y="2696659"/>
            <a:ext cx="849966" cy="2628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Other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88697E-EDC6-4BAA-B894-28D565A45BFA}"/>
              </a:ext>
            </a:extLst>
          </p:cNvPr>
          <p:cNvSpPr/>
          <p:nvPr/>
        </p:nvSpPr>
        <p:spPr>
          <a:xfrm>
            <a:off x="6457661" y="1230763"/>
            <a:ext cx="1224806" cy="3871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Fictitious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Revenues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B7D502-65D3-4E17-B4CC-6802B9B25F60}"/>
              </a:ext>
            </a:extLst>
          </p:cNvPr>
          <p:cNvSpPr/>
          <p:nvPr/>
        </p:nvSpPr>
        <p:spPr>
          <a:xfrm>
            <a:off x="6457661" y="1650271"/>
            <a:ext cx="1224806" cy="3871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Timing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Differences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5A33D1-7D9F-4B73-978D-1ED3F90D66EB}"/>
              </a:ext>
            </a:extLst>
          </p:cNvPr>
          <p:cNvSpPr/>
          <p:nvPr/>
        </p:nvSpPr>
        <p:spPr>
          <a:xfrm>
            <a:off x="6363408" y="2510782"/>
            <a:ext cx="1463484" cy="4101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Concealed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Liabilities</a:t>
            </a:r>
            <a:r>
              <a:rPr lang="tr-TR" sz="1200" dirty="0">
                <a:solidFill>
                  <a:schemeClr val="tx1"/>
                </a:solidFill>
              </a:rPr>
              <a:t>/</a:t>
            </a:r>
            <a:r>
              <a:rPr lang="tr-TR" sz="1200" dirty="0" err="1">
                <a:solidFill>
                  <a:schemeClr val="tx1"/>
                </a:solidFill>
              </a:rPr>
              <a:t>Expenses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E7F82C-FC99-4227-B71C-84EBF41C3001}"/>
              </a:ext>
            </a:extLst>
          </p:cNvPr>
          <p:cNvSpPr/>
          <p:nvPr/>
        </p:nvSpPr>
        <p:spPr>
          <a:xfrm>
            <a:off x="6457661" y="2080486"/>
            <a:ext cx="1224806" cy="37917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Improper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Asset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Valuations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5B2197-2A10-49E5-A8F9-4644C5D41A95}"/>
              </a:ext>
            </a:extLst>
          </p:cNvPr>
          <p:cNvSpPr/>
          <p:nvPr/>
        </p:nvSpPr>
        <p:spPr>
          <a:xfrm>
            <a:off x="9192184" y="1264282"/>
            <a:ext cx="1396252" cy="3871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Employment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Credentials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628E75C-DCCF-4AF9-B8A9-E15697F7852A}"/>
              </a:ext>
            </a:extLst>
          </p:cNvPr>
          <p:cNvSpPr/>
          <p:nvPr/>
        </p:nvSpPr>
        <p:spPr>
          <a:xfrm>
            <a:off x="9187701" y="1742479"/>
            <a:ext cx="1396252" cy="45340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External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Documents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69E10A4-4658-4B57-8974-47233EEA87C0}"/>
              </a:ext>
            </a:extLst>
          </p:cNvPr>
          <p:cNvSpPr/>
          <p:nvPr/>
        </p:nvSpPr>
        <p:spPr>
          <a:xfrm>
            <a:off x="9187701" y="2287093"/>
            <a:ext cx="1396252" cy="3871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Internal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Documents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0EC281-BAAD-467D-9025-BD70F36E6B9B}"/>
              </a:ext>
            </a:extLst>
          </p:cNvPr>
          <p:cNvSpPr/>
          <p:nvPr/>
        </p:nvSpPr>
        <p:spPr>
          <a:xfrm>
            <a:off x="2775692" y="4688073"/>
            <a:ext cx="1075766" cy="3404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Unrecorded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880959-4190-47A6-9C33-7D2943B72899}"/>
              </a:ext>
            </a:extLst>
          </p:cNvPr>
          <p:cNvSpPr/>
          <p:nvPr/>
        </p:nvSpPr>
        <p:spPr>
          <a:xfrm>
            <a:off x="2755524" y="5170379"/>
            <a:ext cx="1095933" cy="3404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Understated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B3D3753-25F1-4762-B1F8-D95872A8F750}"/>
              </a:ext>
            </a:extLst>
          </p:cNvPr>
          <p:cNvSpPr/>
          <p:nvPr/>
        </p:nvSpPr>
        <p:spPr>
          <a:xfrm>
            <a:off x="3890122" y="4563427"/>
            <a:ext cx="973232" cy="46511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>
                <a:solidFill>
                  <a:schemeClr val="tx1"/>
                </a:solidFill>
              </a:rPr>
              <a:t>Write-</a:t>
            </a:r>
            <a:r>
              <a:rPr lang="tr-TR" sz="1200" dirty="0" err="1">
                <a:solidFill>
                  <a:schemeClr val="tx1"/>
                </a:solidFill>
              </a:rPr>
              <a:t>off</a:t>
            </a:r>
            <a:endParaRPr lang="tr-TR" sz="1200" dirty="0">
              <a:solidFill>
                <a:schemeClr val="tx1"/>
              </a:solidFill>
            </a:endParaRPr>
          </a:p>
          <a:p>
            <a:pPr algn="ctr"/>
            <a:r>
              <a:rPr lang="tr-TR" sz="1200" dirty="0" err="1">
                <a:solidFill>
                  <a:schemeClr val="tx1"/>
                </a:solidFill>
              </a:rPr>
              <a:t>Schemes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A606AC-F963-4CB4-82F7-29902314BE65}"/>
              </a:ext>
            </a:extLst>
          </p:cNvPr>
          <p:cNvSpPr/>
          <p:nvPr/>
        </p:nvSpPr>
        <p:spPr>
          <a:xfrm>
            <a:off x="3890682" y="5115259"/>
            <a:ext cx="996899" cy="46511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Lapping</a:t>
            </a:r>
            <a:endParaRPr lang="tr-TR" sz="1200" dirty="0">
              <a:solidFill>
                <a:schemeClr val="tx1"/>
              </a:solidFill>
            </a:endParaRPr>
          </a:p>
          <a:p>
            <a:pPr algn="ctr"/>
            <a:r>
              <a:rPr lang="tr-TR" sz="1200" dirty="0" err="1">
                <a:solidFill>
                  <a:schemeClr val="tx1"/>
                </a:solidFill>
              </a:rPr>
              <a:t>Schemes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A815951-B846-4B61-9941-1522E3744808}"/>
              </a:ext>
            </a:extLst>
          </p:cNvPr>
          <p:cNvSpPr/>
          <p:nvPr/>
        </p:nvSpPr>
        <p:spPr>
          <a:xfrm>
            <a:off x="3813988" y="5722210"/>
            <a:ext cx="1095922" cy="30314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Unconcealed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C02FC9-0A2F-4A65-8A13-94B21EE93A0B}"/>
              </a:ext>
            </a:extLst>
          </p:cNvPr>
          <p:cNvSpPr/>
          <p:nvPr/>
        </p:nvSpPr>
        <p:spPr>
          <a:xfrm>
            <a:off x="9293042" y="4203292"/>
            <a:ext cx="1257295" cy="5556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Asset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Requisitions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and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Transfers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F25907-32DC-4952-9968-E04305487533}"/>
              </a:ext>
            </a:extLst>
          </p:cNvPr>
          <p:cNvSpPr/>
          <p:nvPr/>
        </p:nvSpPr>
        <p:spPr>
          <a:xfrm>
            <a:off x="9293042" y="4834959"/>
            <a:ext cx="1295394" cy="3871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False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Sales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and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Shipping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EA6EEEC-C13C-4349-A053-EC84179AC508}"/>
              </a:ext>
            </a:extLst>
          </p:cNvPr>
          <p:cNvSpPr/>
          <p:nvPr/>
        </p:nvSpPr>
        <p:spPr>
          <a:xfrm>
            <a:off x="9282955" y="5298176"/>
            <a:ext cx="1295394" cy="4240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Purchasing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and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Receiving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805555E-A97F-4F6D-802E-090F8CD49BE7}"/>
              </a:ext>
            </a:extLst>
          </p:cNvPr>
          <p:cNvSpPr/>
          <p:nvPr/>
        </p:nvSpPr>
        <p:spPr>
          <a:xfrm>
            <a:off x="9293042" y="5791015"/>
            <a:ext cx="1295394" cy="4240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Unconcealed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Larceny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051E667-F2AE-462D-98B5-64FBDA8F1FE3}"/>
              </a:ext>
            </a:extLst>
          </p:cNvPr>
          <p:cNvCxnSpPr>
            <a:cxnSpLocks/>
          </p:cNvCxnSpPr>
          <p:nvPr/>
        </p:nvCxnSpPr>
        <p:spPr>
          <a:xfrm flipV="1">
            <a:off x="4325471" y="3627698"/>
            <a:ext cx="2355636" cy="10222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469F5E6-0DE8-4220-AC3C-FC259ADDD505}"/>
              </a:ext>
            </a:extLst>
          </p:cNvPr>
          <p:cNvCxnSpPr/>
          <p:nvPr/>
        </p:nvCxnSpPr>
        <p:spPr>
          <a:xfrm>
            <a:off x="4224618" y="3630704"/>
            <a:ext cx="94136" cy="0"/>
          </a:xfrm>
          <a:prstGeom prst="line">
            <a:avLst/>
          </a:prstGeom>
          <a:ln w="63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694BC63-A5D4-41CF-A0C1-2C8B5772B35C}"/>
              </a:ext>
            </a:extLst>
          </p:cNvPr>
          <p:cNvCxnSpPr>
            <a:cxnSpLocks/>
          </p:cNvCxnSpPr>
          <p:nvPr/>
        </p:nvCxnSpPr>
        <p:spPr>
          <a:xfrm>
            <a:off x="6681107" y="3637920"/>
            <a:ext cx="0" cy="1613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33DEA49-4608-4C9B-90BC-B19024609CAE}"/>
              </a:ext>
            </a:extLst>
          </p:cNvPr>
          <p:cNvSpPr/>
          <p:nvPr/>
        </p:nvSpPr>
        <p:spPr>
          <a:xfrm>
            <a:off x="6088991" y="3790889"/>
            <a:ext cx="1224807" cy="387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Fraudulent</a:t>
            </a:r>
            <a:r>
              <a:rPr lang="tr-TR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Disbursements</a:t>
            </a:r>
            <a:endParaRPr 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3B651E4-1B0A-4B62-B8EF-DBB8C28DCD19}"/>
              </a:ext>
            </a:extLst>
          </p:cNvPr>
          <p:cNvCxnSpPr>
            <a:cxnSpLocks/>
          </p:cNvCxnSpPr>
          <p:nvPr/>
        </p:nvCxnSpPr>
        <p:spPr>
          <a:xfrm>
            <a:off x="6701394" y="4184012"/>
            <a:ext cx="0" cy="15599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977A016-A071-4E71-854F-7D922BB5A8AA}"/>
              </a:ext>
            </a:extLst>
          </p:cNvPr>
          <p:cNvCxnSpPr>
            <a:cxnSpLocks/>
          </p:cNvCxnSpPr>
          <p:nvPr/>
        </p:nvCxnSpPr>
        <p:spPr>
          <a:xfrm>
            <a:off x="6701394" y="4570443"/>
            <a:ext cx="0" cy="66541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4926164-A394-4C45-B916-835F7515B53C}"/>
              </a:ext>
            </a:extLst>
          </p:cNvPr>
          <p:cNvCxnSpPr>
            <a:cxnSpLocks/>
          </p:cNvCxnSpPr>
          <p:nvPr/>
        </p:nvCxnSpPr>
        <p:spPr>
          <a:xfrm flipH="1">
            <a:off x="6701394" y="4888476"/>
            <a:ext cx="1394" cy="60109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0227569-72B9-42AB-9BC5-9426C8BEB50E}"/>
              </a:ext>
            </a:extLst>
          </p:cNvPr>
          <p:cNvCxnSpPr>
            <a:cxnSpLocks/>
          </p:cNvCxnSpPr>
          <p:nvPr/>
        </p:nvCxnSpPr>
        <p:spPr>
          <a:xfrm>
            <a:off x="6697856" y="5491801"/>
            <a:ext cx="0" cy="88575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7DF210E-C5BA-438C-9730-11B8BCCC2598}"/>
              </a:ext>
            </a:extLst>
          </p:cNvPr>
          <p:cNvCxnSpPr>
            <a:cxnSpLocks/>
          </p:cNvCxnSpPr>
          <p:nvPr/>
        </p:nvCxnSpPr>
        <p:spPr>
          <a:xfrm>
            <a:off x="6697856" y="5837852"/>
            <a:ext cx="0" cy="74172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2C82589-9AC6-4477-BC2A-BE53AD229DF2}"/>
              </a:ext>
            </a:extLst>
          </p:cNvPr>
          <p:cNvSpPr/>
          <p:nvPr/>
        </p:nvSpPr>
        <p:spPr>
          <a:xfrm>
            <a:off x="9139519" y="856806"/>
            <a:ext cx="1453398" cy="1946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9E85733-491D-497D-AFF8-92ECBC65E3BA}"/>
              </a:ext>
            </a:extLst>
          </p:cNvPr>
          <p:cNvSpPr/>
          <p:nvPr/>
        </p:nvSpPr>
        <p:spPr>
          <a:xfrm>
            <a:off x="8487341" y="711524"/>
            <a:ext cx="1453398" cy="483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69900D4-A98D-48E6-B87C-BAEDD86767BD}"/>
              </a:ext>
            </a:extLst>
          </p:cNvPr>
          <p:cNvSpPr/>
          <p:nvPr/>
        </p:nvSpPr>
        <p:spPr>
          <a:xfrm>
            <a:off x="8994404" y="1896138"/>
            <a:ext cx="633695" cy="1004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BC3A37-F524-4C44-9AB4-8F4B8D82BFE9}"/>
              </a:ext>
            </a:extLst>
          </p:cNvPr>
          <p:cNvSpPr/>
          <p:nvPr/>
        </p:nvSpPr>
        <p:spPr>
          <a:xfrm>
            <a:off x="8489575" y="775601"/>
            <a:ext cx="1396252" cy="4157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tx1"/>
                </a:solidFill>
              </a:rPr>
              <a:t>Asset</a:t>
            </a:r>
            <a:r>
              <a:rPr lang="tr-TR" sz="1300" b="1" dirty="0">
                <a:solidFill>
                  <a:schemeClr val="tx1"/>
                </a:solidFill>
              </a:rPr>
              <a:t>/</a:t>
            </a:r>
            <a:r>
              <a:rPr lang="tr-TR" sz="1300" b="1" dirty="0" err="1">
                <a:solidFill>
                  <a:schemeClr val="tx1"/>
                </a:solidFill>
              </a:rPr>
              <a:t>Revenue</a:t>
            </a:r>
            <a:r>
              <a:rPr lang="tr-TR" sz="1300" b="1" dirty="0">
                <a:solidFill>
                  <a:schemeClr val="tx1"/>
                </a:solidFill>
              </a:rPr>
              <a:t> </a:t>
            </a:r>
            <a:r>
              <a:rPr lang="tr-TR" sz="1300" b="1" dirty="0" err="1">
                <a:solidFill>
                  <a:schemeClr val="tx1"/>
                </a:solidFill>
              </a:rPr>
              <a:t>Understatements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1D99AAB-3CBD-4A71-8178-C4037F7A903E}"/>
              </a:ext>
            </a:extLst>
          </p:cNvPr>
          <p:cNvSpPr/>
          <p:nvPr/>
        </p:nvSpPr>
        <p:spPr>
          <a:xfrm>
            <a:off x="2416546" y="2482874"/>
            <a:ext cx="1071142" cy="5327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CA86479-A74C-4E4E-883A-560D041CEF67}"/>
              </a:ext>
            </a:extLst>
          </p:cNvPr>
          <p:cNvSpPr/>
          <p:nvPr/>
        </p:nvSpPr>
        <p:spPr>
          <a:xfrm>
            <a:off x="1493739" y="2482874"/>
            <a:ext cx="936815" cy="897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2EDB728-30BB-4112-AD6B-4DF3EE739DD5}"/>
              </a:ext>
            </a:extLst>
          </p:cNvPr>
          <p:cNvSpPr/>
          <p:nvPr/>
        </p:nvSpPr>
        <p:spPr>
          <a:xfrm>
            <a:off x="1609654" y="4193586"/>
            <a:ext cx="1071142" cy="1386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0238F3-26FD-4EB0-93F8-9D84DC7F67A8}"/>
              </a:ext>
            </a:extLst>
          </p:cNvPr>
          <p:cNvSpPr/>
          <p:nvPr/>
        </p:nvSpPr>
        <p:spPr>
          <a:xfrm>
            <a:off x="1609654" y="3792070"/>
            <a:ext cx="1166038" cy="401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Theft</a:t>
            </a:r>
            <a:r>
              <a:rPr lang="tr-TR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Cash on </a:t>
            </a:r>
            <a:r>
              <a:rPr lang="tr-TR" sz="1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</a:t>
            </a:r>
            <a:endParaRPr 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C8BC7FA-BB71-42EC-A64F-E0D7C3AC91C6}"/>
              </a:ext>
            </a:extLst>
          </p:cNvPr>
          <p:cNvSpPr/>
          <p:nvPr/>
        </p:nvSpPr>
        <p:spPr>
          <a:xfrm>
            <a:off x="6088220" y="4316419"/>
            <a:ext cx="1257295" cy="245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tx1"/>
                </a:solidFill>
              </a:rPr>
              <a:t>Billing</a:t>
            </a:r>
            <a:r>
              <a:rPr lang="tr-TR" sz="1300" b="1" dirty="0">
                <a:solidFill>
                  <a:schemeClr val="tx1"/>
                </a:solidFill>
              </a:rPr>
              <a:t> </a:t>
            </a:r>
            <a:r>
              <a:rPr lang="tr-TR" sz="1300" b="1" dirty="0" err="1">
                <a:solidFill>
                  <a:schemeClr val="tx1"/>
                </a:solidFill>
              </a:rPr>
              <a:t>Schemes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5B99B98-34F1-4C60-8BAC-888E59D522A8}"/>
              </a:ext>
            </a:extLst>
          </p:cNvPr>
          <p:cNvSpPr/>
          <p:nvPr/>
        </p:nvSpPr>
        <p:spPr>
          <a:xfrm>
            <a:off x="6075548" y="4636984"/>
            <a:ext cx="1295394" cy="245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tx1"/>
                </a:solidFill>
              </a:rPr>
              <a:t>Payroll</a:t>
            </a:r>
            <a:r>
              <a:rPr lang="tr-TR" sz="1300" b="1" dirty="0">
                <a:solidFill>
                  <a:schemeClr val="tx1"/>
                </a:solidFill>
              </a:rPr>
              <a:t> </a:t>
            </a:r>
            <a:r>
              <a:rPr lang="tr-TR" sz="1300" b="1" dirty="0" err="1">
                <a:solidFill>
                  <a:schemeClr val="tx1"/>
                </a:solidFill>
              </a:rPr>
              <a:t>Schemes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18DD6E-91B2-4C70-B240-B046805317DB}"/>
              </a:ext>
            </a:extLst>
          </p:cNvPr>
          <p:cNvSpPr/>
          <p:nvPr/>
        </p:nvSpPr>
        <p:spPr>
          <a:xfrm>
            <a:off x="6058244" y="4951745"/>
            <a:ext cx="1317245" cy="5518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tx1"/>
                </a:solidFill>
              </a:rPr>
              <a:t>Expense</a:t>
            </a:r>
            <a:r>
              <a:rPr lang="tr-TR" sz="1300" b="1" dirty="0">
                <a:solidFill>
                  <a:schemeClr val="tx1"/>
                </a:solidFill>
              </a:rPr>
              <a:t> </a:t>
            </a:r>
            <a:r>
              <a:rPr lang="tr-TR" sz="1300" b="1" dirty="0" err="1">
                <a:solidFill>
                  <a:schemeClr val="tx1"/>
                </a:solidFill>
              </a:rPr>
              <a:t>Reimbursement</a:t>
            </a:r>
            <a:r>
              <a:rPr lang="tr-TR" sz="1300" b="1" dirty="0">
                <a:solidFill>
                  <a:schemeClr val="tx1"/>
                </a:solidFill>
              </a:rPr>
              <a:t> </a:t>
            </a:r>
            <a:r>
              <a:rPr lang="tr-TR" sz="1300" b="1" dirty="0" err="1">
                <a:solidFill>
                  <a:schemeClr val="tx1"/>
                </a:solidFill>
              </a:rPr>
              <a:t>Schemes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FE66CA5-9A67-4F41-BCDE-8496F2F86781}"/>
              </a:ext>
            </a:extLst>
          </p:cNvPr>
          <p:cNvSpPr/>
          <p:nvPr/>
        </p:nvSpPr>
        <p:spPr>
          <a:xfrm>
            <a:off x="6039981" y="5589786"/>
            <a:ext cx="1436587" cy="2450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tx1"/>
                </a:solidFill>
              </a:rPr>
              <a:t>Check</a:t>
            </a:r>
            <a:r>
              <a:rPr lang="tr-TR" sz="1300" b="1" dirty="0">
                <a:solidFill>
                  <a:schemeClr val="tx1"/>
                </a:solidFill>
              </a:rPr>
              <a:t> </a:t>
            </a:r>
            <a:r>
              <a:rPr lang="tr-TR" sz="1300" b="1" dirty="0" err="1">
                <a:solidFill>
                  <a:schemeClr val="tx1"/>
                </a:solidFill>
              </a:rPr>
              <a:t>Tampering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8955545-B3F0-42DF-864C-BD554C574FD2}"/>
              </a:ext>
            </a:extLst>
          </p:cNvPr>
          <p:cNvSpPr/>
          <p:nvPr/>
        </p:nvSpPr>
        <p:spPr>
          <a:xfrm>
            <a:off x="5989549" y="5912024"/>
            <a:ext cx="1517270" cy="3871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300" b="1" dirty="0" err="1">
                <a:solidFill>
                  <a:schemeClr val="tx1"/>
                </a:solidFill>
              </a:rPr>
              <a:t>Register</a:t>
            </a:r>
            <a:r>
              <a:rPr lang="tr-TR" sz="1300" b="1" dirty="0">
                <a:solidFill>
                  <a:schemeClr val="tx1"/>
                </a:solidFill>
              </a:rPr>
              <a:t> </a:t>
            </a:r>
            <a:r>
              <a:rPr lang="tr-TR" sz="1300" b="1" dirty="0" err="1">
                <a:solidFill>
                  <a:schemeClr val="tx1"/>
                </a:solidFill>
              </a:rPr>
              <a:t>Disbursements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5340625-FD3D-4A10-B9B8-8CC6FA1A4AC4}"/>
              </a:ext>
            </a:extLst>
          </p:cNvPr>
          <p:cNvSpPr/>
          <p:nvPr/>
        </p:nvSpPr>
        <p:spPr>
          <a:xfrm>
            <a:off x="6448987" y="2968477"/>
            <a:ext cx="1224806" cy="4101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</a:rPr>
              <a:t>Improper</a:t>
            </a:r>
            <a:r>
              <a:rPr lang="tr-TR" sz="1200" dirty="0">
                <a:solidFill>
                  <a:schemeClr val="tx1"/>
                </a:solidFill>
              </a:rPr>
              <a:t> </a:t>
            </a:r>
            <a:r>
              <a:rPr lang="tr-TR" sz="1200" dirty="0" err="1">
                <a:solidFill>
                  <a:schemeClr val="tx1"/>
                </a:solidFill>
              </a:rPr>
              <a:t>Disclosures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6C48EE-AA88-40EF-A9D0-FAE9F8DB4EE3}"/>
              </a:ext>
            </a:extLst>
          </p:cNvPr>
          <p:cNvSpPr/>
          <p:nvPr/>
        </p:nvSpPr>
        <p:spPr>
          <a:xfrm>
            <a:off x="7702367" y="1264282"/>
            <a:ext cx="1970554" cy="701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95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792436-E43C-44D3-9890-A02A9EB4AC5B}"/>
              </a:ext>
            </a:extLst>
          </p:cNvPr>
          <p:cNvSpPr txBox="1"/>
          <p:nvPr/>
        </p:nvSpPr>
        <p:spPr>
          <a:xfrm>
            <a:off x="224118" y="152399"/>
            <a:ext cx="11465859" cy="706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00" b="1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CORRUPTION</a:t>
            </a:r>
          </a:p>
          <a:p>
            <a:r>
              <a:rPr lang="tr-TR" b="1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	</a:t>
            </a:r>
            <a:r>
              <a:rPr lang="tr-TR" b="1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Conflict</a:t>
            </a:r>
            <a:r>
              <a:rPr lang="tr-TR" b="1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 of </a:t>
            </a:r>
            <a:r>
              <a:rPr lang="tr-TR" b="1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Interests</a:t>
            </a:r>
            <a:endParaRPr lang="tr-TR" b="1" dirty="0">
              <a:solidFill>
                <a:schemeClr val="bg2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r>
              <a:rPr lang="tr-TR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	</a:t>
            </a:r>
            <a:r>
              <a:rPr lang="tr-TR" dirty="0">
                <a:latin typeface="Candara" panose="020E0502030303020204" pitchFamily="34" charset="0"/>
              </a:rPr>
              <a:t>W</a:t>
            </a:r>
            <a:r>
              <a:rPr lang="en-US" dirty="0">
                <a:latin typeface="Candara" panose="020E0502030303020204" pitchFamily="34" charset="0"/>
              </a:rPr>
              <a:t>hen an employee has an undisclosed personal interest in a transaction</a:t>
            </a:r>
            <a:endParaRPr lang="tr-TR" dirty="0">
              <a:solidFill>
                <a:schemeClr val="bg2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Purchase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Scheme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:  </a:t>
            </a:r>
            <a:r>
              <a:rPr lang="tr-TR" dirty="0">
                <a:latin typeface="Candara" panose="020E0502030303020204" pitchFamily="34" charset="0"/>
              </a:rPr>
              <a:t>T</a:t>
            </a:r>
            <a:r>
              <a:rPr lang="en-US" dirty="0">
                <a:latin typeface="Candara" panose="020E0502030303020204" pitchFamily="34" charset="0"/>
              </a:rPr>
              <a:t>he overbilling of a company for goods or services by a vendor in which an employee has an undisclosed ownership or financial interest</a:t>
            </a:r>
            <a:endParaRPr lang="tr-TR" dirty="0">
              <a:latin typeface="Candara" panose="020E0502030303020204" pitchFamily="34" charset="0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Sales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Scheme</a:t>
            </a:r>
            <a:r>
              <a:rPr lang="tr-TR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:  </a:t>
            </a:r>
            <a:r>
              <a:rPr lang="tr-TR" dirty="0">
                <a:latin typeface="Candara" panose="020E0502030303020204" pitchFamily="34" charset="0"/>
              </a:rPr>
              <a:t>T</a:t>
            </a:r>
            <a:r>
              <a:rPr lang="en-US" dirty="0">
                <a:latin typeface="Candara" panose="020E0502030303020204" pitchFamily="34" charset="0"/>
              </a:rPr>
              <a:t>he underselling of company goods by an employee to a company in which the employee maintains a hidden interest</a:t>
            </a:r>
            <a:endParaRPr lang="tr-TR" dirty="0"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endParaRPr lang="tr-TR" dirty="0">
              <a:latin typeface="Candara" panose="020E0502030303020204" pitchFamily="34" charset="0"/>
            </a:endParaRPr>
          </a:p>
          <a:p>
            <a:r>
              <a:rPr lang="tr-TR" b="1" i="1" dirty="0">
                <a:latin typeface="Candara" panose="020E0502030303020204" pitchFamily="34" charset="0"/>
              </a:rPr>
              <a:t>	</a:t>
            </a:r>
            <a:r>
              <a:rPr lang="tr-TR" b="1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Bribery</a:t>
            </a:r>
            <a:endParaRPr lang="tr-TR" b="1" dirty="0">
              <a:solidFill>
                <a:schemeClr val="bg2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r>
              <a:rPr lang="tr-TR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	</a:t>
            </a:r>
            <a:r>
              <a:rPr lang="tr-TR" dirty="0">
                <a:latin typeface="Candara" panose="020E0502030303020204" pitchFamily="34" charset="0"/>
              </a:rPr>
              <a:t>T</a:t>
            </a:r>
            <a:r>
              <a:rPr lang="en-US" dirty="0">
                <a:latin typeface="Candara" panose="020E0502030303020204" pitchFamily="34" charset="0"/>
              </a:rPr>
              <a:t>he offering, giving, receiving, or soliciting of a thing of value to influence a business decision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Kickback scheme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: </a:t>
            </a:r>
            <a:r>
              <a:rPr lang="tr-TR" dirty="0">
                <a:latin typeface="Candara" panose="020E0502030303020204" pitchFamily="34" charset="0"/>
              </a:rPr>
              <a:t>A</a:t>
            </a:r>
            <a:r>
              <a:rPr lang="en-US" dirty="0">
                <a:latin typeface="Candara" panose="020E0502030303020204" pitchFamily="34" charset="0"/>
              </a:rPr>
              <a:t>n illegal payment intended as compensation for favorable treatment or other improper services</a:t>
            </a:r>
            <a:endParaRPr lang="tr-TR" dirty="0">
              <a:latin typeface="Candara" panose="020E0502030303020204" pitchFamily="34" charset="0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Bid-rigging scheme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: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Occurs</a:t>
            </a:r>
            <a:r>
              <a:rPr lang="en-US" dirty="0">
                <a:latin typeface="Candara" panose="020E0502030303020204" pitchFamily="34" charset="0"/>
              </a:rPr>
              <a:t> when an employee fraudulently assists a vendor in winning a contract through the competitive bidding process</a:t>
            </a:r>
            <a:endParaRPr lang="tr-TR" dirty="0"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endParaRPr lang="tr-TR" dirty="0"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r>
              <a:rPr lang="tr-TR" b="1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Illegal</a:t>
            </a:r>
            <a:r>
              <a:rPr lang="tr-TR" b="1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tr-TR" b="1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gratuities</a:t>
            </a:r>
            <a:endParaRPr lang="tr-TR" b="1" dirty="0"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r>
              <a:rPr lang="tr-TR" dirty="0">
                <a:latin typeface="Candara" panose="020E0502030303020204" pitchFamily="34" charset="0"/>
              </a:rPr>
              <a:t>S</a:t>
            </a:r>
            <a:r>
              <a:rPr lang="en-US" dirty="0" err="1">
                <a:latin typeface="Candara" panose="020E0502030303020204" pitchFamily="34" charset="0"/>
              </a:rPr>
              <a:t>omething</a:t>
            </a:r>
            <a:r>
              <a:rPr lang="en-US" dirty="0">
                <a:latin typeface="Candara" panose="020E0502030303020204" pitchFamily="34" charset="0"/>
              </a:rPr>
              <a:t> of value given to an employee to reward a decision after it has been made,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en-US" dirty="0">
                <a:latin typeface="Candara" panose="020E0502030303020204" pitchFamily="34" charset="0"/>
              </a:rPr>
              <a:t>rather than influence it before the decision is made</a:t>
            </a:r>
            <a:endParaRPr lang="tr-TR" dirty="0"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endParaRPr lang="tr-TR" dirty="0"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r>
              <a:rPr lang="tr-TR" b="1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Economic</a:t>
            </a:r>
            <a:r>
              <a:rPr lang="tr-TR" b="1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tr-TR" b="1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Extortion</a:t>
            </a:r>
            <a:endParaRPr lang="tr-TR" b="1" dirty="0">
              <a:solidFill>
                <a:schemeClr val="bg2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r>
              <a:rPr lang="tr-TR" dirty="0">
                <a:latin typeface="Candara" panose="020E0502030303020204" pitchFamily="34" charset="0"/>
              </a:rPr>
              <a:t>O</a:t>
            </a:r>
            <a:r>
              <a:rPr lang="en-US" dirty="0" err="1">
                <a:latin typeface="Candara" panose="020E0502030303020204" pitchFamily="34" charset="0"/>
              </a:rPr>
              <a:t>ccur</a:t>
            </a:r>
            <a:r>
              <a:rPr lang="tr-TR" dirty="0">
                <a:latin typeface="Candara" panose="020E0502030303020204" pitchFamily="34" charset="0"/>
              </a:rPr>
              <a:t>s</a:t>
            </a:r>
            <a:r>
              <a:rPr lang="en-US" dirty="0">
                <a:latin typeface="Candara" panose="020E0502030303020204" pitchFamily="34" charset="0"/>
              </a:rPr>
              <a:t> when an employee demands payment from a vendor for decisions made in the vendor’s favor. Refusal to pay the extorter results in harm to the vendor</a:t>
            </a:r>
            <a:endParaRPr lang="tr-TR" dirty="0">
              <a:latin typeface="Candara" panose="020E0502030303020204" pitchFamily="34" charset="0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tr-TR" dirty="0"/>
          </a:p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F00FCDE-41E1-4990-81A4-F9877294D46B}"/>
              </a:ext>
            </a:extLst>
          </p:cNvPr>
          <p:cNvCxnSpPr/>
          <p:nvPr/>
        </p:nvCxnSpPr>
        <p:spPr>
          <a:xfrm>
            <a:off x="295835" y="502024"/>
            <a:ext cx="11277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155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24F18A-98F4-4B13-91F0-8CF5E0A7348D}"/>
              </a:ext>
            </a:extLst>
          </p:cNvPr>
          <p:cNvSpPr txBox="1"/>
          <p:nvPr/>
        </p:nvSpPr>
        <p:spPr>
          <a:xfrm>
            <a:off x="280894" y="121919"/>
            <a:ext cx="11630212" cy="7340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00" b="1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ASSET MISAPPROPRIATION</a:t>
            </a:r>
          </a:p>
          <a:p>
            <a:r>
              <a:rPr lang="en-US" dirty="0">
                <a:latin typeface="Candara" panose="020E0502030303020204" pitchFamily="34" charset="0"/>
              </a:rPr>
              <a:t>Using company property or cash without authorization, or stealing cash and property</a:t>
            </a:r>
            <a:endParaRPr lang="tr-TR" dirty="0">
              <a:latin typeface="Candara" panose="020E0502030303020204" pitchFamily="34" charset="0"/>
            </a:endParaRPr>
          </a:p>
          <a:p>
            <a:endParaRPr lang="tr-TR" b="1" dirty="0">
              <a:solidFill>
                <a:schemeClr val="accent2">
                  <a:lumMod val="60000"/>
                  <a:lumOff val="40000"/>
                </a:schemeClr>
              </a:solidFill>
              <a:latin typeface="Candara" panose="020E0502030303020204" pitchFamily="34" charset="0"/>
              <a:sym typeface="Wingdings" panose="05000000000000000000" pitchFamily="2" charset="2"/>
            </a:endParaRPr>
          </a:p>
          <a:p>
            <a:r>
              <a:rPr lang="tr-TR" b="1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</a:rPr>
              <a:t>CASH</a:t>
            </a:r>
          </a:p>
          <a:p>
            <a:r>
              <a:rPr lang="tr-TR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	</a:t>
            </a:r>
            <a:r>
              <a:rPr lang="tr-TR" b="1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Theft</a:t>
            </a:r>
            <a:r>
              <a:rPr lang="tr-TR" b="1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 of Cash on </a:t>
            </a:r>
            <a:r>
              <a:rPr lang="tr-TR" b="1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Hand</a:t>
            </a:r>
            <a:endParaRPr lang="tr-TR" b="1" dirty="0">
              <a:solidFill>
                <a:schemeClr val="bg2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r>
              <a:rPr lang="tr-TR" dirty="0">
                <a:latin typeface="Candara" panose="020E0502030303020204" pitchFamily="34" charset="0"/>
              </a:rPr>
              <a:t>P</a:t>
            </a:r>
            <a:r>
              <a:rPr lang="en-US" dirty="0" err="1">
                <a:latin typeface="Candara" panose="020E0502030303020204" pitchFamily="34" charset="0"/>
              </a:rPr>
              <a:t>erpetrator</a:t>
            </a:r>
            <a:r>
              <a:rPr lang="en-US" dirty="0">
                <a:latin typeface="Candara" panose="020E0502030303020204" pitchFamily="34" charset="0"/>
              </a:rPr>
              <a:t> misappropriates cash kept on hand at the victim organization’s premises (e.g., employee steals cash from a company vault)</a:t>
            </a:r>
            <a:endParaRPr lang="tr-TR" dirty="0"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r>
              <a:rPr lang="tr-TR" b="1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Skimming</a:t>
            </a:r>
            <a:endParaRPr lang="tr-TR" b="1" dirty="0">
              <a:solidFill>
                <a:schemeClr val="bg2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Sales</a:t>
            </a:r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r>
              <a:rPr lang="tr-TR" i="1" dirty="0">
                <a:latin typeface="Candara" panose="020E0502030303020204" pitchFamily="34" charset="0"/>
              </a:rPr>
              <a:t>	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Unrecorded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:</a:t>
            </a:r>
            <a:r>
              <a:rPr lang="tr-TR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The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transaction</a:t>
            </a:r>
            <a:r>
              <a:rPr lang="tr-TR" dirty="0">
                <a:latin typeface="Candara" panose="020E0502030303020204" pitchFamily="34" charset="0"/>
              </a:rPr>
              <a:t> is not </a:t>
            </a:r>
            <a:r>
              <a:rPr lang="tr-TR" dirty="0" err="1">
                <a:latin typeface="Candara" panose="020E0502030303020204" pitchFamily="34" charset="0"/>
              </a:rPr>
              <a:t>recorded</a:t>
            </a:r>
            <a:endParaRPr lang="tr-TR" i="1" dirty="0"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r>
              <a:rPr lang="tr-TR" i="1" dirty="0">
                <a:latin typeface="Candara" panose="020E0502030303020204" pitchFamily="34" charset="0"/>
              </a:rPr>
              <a:t>	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Understated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: </a:t>
            </a:r>
            <a:r>
              <a:rPr lang="tr-TR" dirty="0" err="1">
                <a:latin typeface="Candara" panose="020E0502030303020204" pitchFamily="34" charset="0"/>
              </a:rPr>
              <a:t>The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transaction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appears</a:t>
            </a:r>
            <a:r>
              <a:rPr lang="tr-TR" dirty="0">
                <a:latin typeface="Candara" panose="020E0502030303020204" pitchFamily="34" charset="0"/>
              </a:rPr>
              <a:t> as it is done </a:t>
            </a:r>
            <a:r>
              <a:rPr lang="en-US" dirty="0">
                <a:latin typeface="Candara" panose="020E0502030303020204" pitchFamily="34" charset="0"/>
              </a:rPr>
              <a:t>for a lower amount than what the perpetrator actually collect</a:t>
            </a:r>
            <a:r>
              <a:rPr lang="tr-TR" dirty="0">
                <a:latin typeface="Candara" panose="020E0502030303020204" pitchFamily="34" charset="0"/>
              </a:rPr>
              <a:t>s</a:t>
            </a:r>
          </a:p>
          <a:p>
            <a:pPr lvl="1">
              <a:buClr>
                <a:schemeClr val="accent1"/>
              </a:buClr>
            </a:pPr>
            <a:endParaRPr lang="tr-TR" dirty="0">
              <a:latin typeface="Candara" panose="020E0502030303020204" pitchFamily="34" charset="0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Receivables</a:t>
            </a:r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r>
              <a:rPr lang="tr-TR" i="1" dirty="0">
                <a:latin typeface="Candara" panose="020E0502030303020204" pitchFamily="34" charset="0"/>
              </a:rPr>
              <a:t>	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Write-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off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scheme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: </a:t>
            </a:r>
            <a:r>
              <a:rPr lang="en-US" dirty="0">
                <a:latin typeface="Candara" panose="020E0502030303020204" pitchFamily="34" charset="0"/>
              </a:rPr>
              <a:t>Once an account has been written-off, the employee has the opportunity to keep the funds for himself since companies typically do not keep track of old, written-off accounts receivable</a:t>
            </a:r>
            <a:endParaRPr lang="tr-TR" dirty="0"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	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Lapping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Scheme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: </a:t>
            </a:r>
            <a:r>
              <a:rPr lang="tr-TR" dirty="0">
                <a:latin typeface="Candara" panose="020E0502030303020204" pitchFamily="34" charset="0"/>
              </a:rPr>
              <a:t>T</a:t>
            </a:r>
            <a:r>
              <a:rPr lang="en-US" dirty="0">
                <a:latin typeface="Candara" panose="020E0502030303020204" pitchFamily="34" charset="0"/>
              </a:rPr>
              <a:t>he recording of payment on a customer's account sometime after the payment has been received</a:t>
            </a:r>
            <a:endParaRPr lang="tr-TR" dirty="0"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r>
              <a:rPr lang="tr-TR" dirty="0">
                <a:latin typeface="Candara" panose="020E0502030303020204" pitchFamily="34" charset="0"/>
              </a:rPr>
              <a:t>	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Unconcealed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: </a:t>
            </a:r>
            <a:r>
              <a:rPr lang="en-US" dirty="0">
                <a:latin typeface="Candara" panose="020E0502030303020204" pitchFamily="34" charset="0"/>
              </a:rPr>
              <a:t>There is no attempt to adjust the books and records to conceal the action. </a:t>
            </a:r>
            <a:endParaRPr lang="tr-TR" dirty="0"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endParaRPr lang="tr-TR" dirty="0">
              <a:latin typeface="Candara" panose="020E0502030303020204" pitchFamily="34" charset="0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Refunds</a:t>
            </a:r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r>
              <a:rPr lang="tr-TR" dirty="0">
                <a:latin typeface="Candara" panose="020E0502030303020204" pitchFamily="34" charset="0"/>
              </a:rPr>
              <a:t>R</a:t>
            </a:r>
            <a:r>
              <a:rPr lang="en-US" dirty="0" err="1">
                <a:latin typeface="Candara" panose="020E0502030303020204" pitchFamily="34" charset="0"/>
              </a:rPr>
              <a:t>eturning</a:t>
            </a:r>
            <a:r>
              <a:rPr lang="en-US" dirty="0">
                <a:latin typeface="Candara" panose="020E0502030303020204" pitchFamily="34" charset="0"/>
              </a:rPr>
              <a:t> goods ineligible for refund to a retailer in exchange for money or other goods</a:t>
            </a:r>
            <a:endParaRPr lang="tr-TR" dirty="0">
              <a:latin typeface="Candara" panose="020E0502030303020204" pitchFamily="34" charset="0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tr-TR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tr-TR" dirty="0"/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tr-TR" dirty="0"/>
          </a:p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8437EC-A443-4A1B-BEB4-E880AC205672}"/>
              </a:ext>
            </a:extLst>
          </p:cNvPr>
          <p:cNvCxnSpPr/>
          <p:nvPr/>
        </p:nvCxnSpPr>
        <p:spPr>
          <a:xfrm>
            <a:off x="295835" y="502024"/>
            <a:ext cx="11277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626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289E8B-A090-43E6-9259-E6CB12B639E4}"/>
              </a:ext>
            </a:extLst>
          </p:cNvPr>
          <p:cNvSpPr txBox="1"/>
          <p:nvPr/>
        </p:nvSpPr>
        <p:spPr>
          <a:xfrm>
            <a:off x="0" y="243839"/>
            <a:ext cx="1196788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tr-TR" b="1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Fraudulent</a:t>
            </a:r>
            <a:r>
              <a:rPr lang="tr-TR" b="1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tr-TR" b="1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Disbursements</a:t>
            </a:r>
            <a:endParaRPr lang="tr-TR" b="1" dirty="0">
              <a:solidFill>
                <a:schemeClr val="bg2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r>
              <a:rPr lang="tr-TR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	</a:t>
            </a:r>
            <a:r>
              <a:rPr lang="tr-TR" dirty="0">
                <a:latin typeface="Candara" panose="020E0502030303020204" pitchFamily="34" charset="0"/>
              </a:rPr>
              <a:t>O</a:t>
            </a:r>
            <a:r>
              <a:rPr lang="en-US" dirty="0">
                <a:latin typeface="Candara" panose="020E0502030303020204" pitchFamily="34" charset="0"/>
              </a:rPr>
              <a:t>n-book fraud schemes, meaning that cash (checks) leaves the entity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en-US" dirty="0">
                <a:latin typeface="Candara" panose="020E0502030303020204" pitchFamily="34" charset="0"/>
              </a:rPr>
              <a:t>fraudulently</a:t>
            </a:r>
            <a:endParaRPr lang="tr-TR" dirty="0">
              <a:latin typeface="Candara" panose="020E0502030303020204" pitchFamily="34" charset="0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Billing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Schemes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: </a:t>
            </a:r>
            <a:r>
              <a:rPr lang="tr-TR" dirty="0" err="1">
                <a:latin typeface="Candara" panose="020E0502030303020204" pitchFamily="34" charset="0"/>
              </a:rPr>
              <a:t>The</a:t>
            </a:r>
            <a:r>
              <a:rPr lang="tr-TR" dirty="0">
                <a:latin typeface="Candara" panose="020E0502030303020204" pitchFamily="34" charset="0"/>
              </a:rPr>
              <a:t> perpetrator </a:t>
            </a:r>
            <a:r>
              <a:rPr lang="en-US" dirty="0">
                <a:latin typeface="Candara" panose="020E0502030303020204" pitchFamily="34" charset="0"/>
              </a:rPr>
              <a:t>cause</a:t>
            </a:r>
            <a:r>
              <a:rPr lang="tr-TR" dirty="0">
                <a:latin typeface="Candara" panose="020E0502030303020204" pitchFamily="34" charset="0"/>
              </a:rPr>
              <a:t>s</a:t>
            </a:r>
            <a:r>
              <a:rPr lang="en-US" dirty="0">
                <a:latin typeface="Candara" panose="020E0502030303020204" pitchFamily="34" charset="0"/>
              </a:rPr>
              <a:t> the victim organization to buy goods or services that are nonexistent, overpriced, or not needed by the organization. </a:t>
            </a:r>
            <a:endParaRPr lang="tr-TR" dirty="0">
              <a:latin typeface="Candara" panose="020E0502030303020204" pitchFamily="34" charset="0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Payroll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Schemes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: </a:t>
            </a:r>
            <a:r>
              <a:rPr lang="en-US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i="1" dirty="0">
                <a:latin typeface="Candara" panose="020E0502030303020204" pitchFamily="34" charset="0"/>
              </a:rPr>
              <a:t>A</a:t>
            </a:r>
            <a:r>
              <a:rPr lang="en-US" dirty="0">
                <a:latin typeface="Candara" panose="020E0502030303020204" pitchFamily="34" charset="0"/>
              </a:rPr>
              <a:t>n employee fraudulently generates overcompensation on his behalf</a:t>
            </a:r>
            <a:endParaRPr lang="tr-TR" dirty="0">
              <a:latin typeface="Candara" panose="020E0502030303020204" pitchFamily="34" charset="0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Expense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Reimbursement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Schemes</a:t>
            </a:r>
            <a:r>
              <a:rPr lang="tr-TR" i="1" dirty="0">
                <a:solidFill>
                  <a:srgbClr val="EF9E3D"/>
                </a:solidFill>
                <a:latin typeface="Candara" panose="020E0502030303020204" pitchFamily="34" charset="0"/>
              </a:rPr>
              <a:t>: </a:t>
            </a:r>
            <a:r>
              <a:rPr lang="tr-TR" dirty="0">
                <a:latin typeface="Candara" panose="020E0502030303020204" pitchFamily="34" charset="0"/>
              </a:rPr>
              <a:t>R</a:t>
            </a:r>
            <a:r>
              <a:rPr lang="en-US" dirty="0" err="1">
                <a:latin typeface="Candara" panose="020E0502030303020204" pitchFamily="34" charset="0"/>
              </a:rPr>
              <a:t>equesting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en-US" dirty="0">
                <a:latin typeface="Candara" panose="020E0502030303020204" pitchFamily="34" charset="0"/>
              </a:rPr>
              <a:t>reimbursement for a personal expense by claiming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en-US" dirty="0">
                <a:latin typeface="Candara" panose="020E0502030303020204" pitchFamily="34" charset="0"/>
              </a:rPr>
              <a:t>that the expense is business related.</a:t>
            </a:r>
            <a:endParaRPr lang="tr-TR" dirty="0">
              <a:latin typeface="Candara" panose="020E0502030303020204" pitchFamily="34" charset="0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Check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Tampering</a:t>
            </a:r>
            <a:r>
              <a:rPr lang="tr-TR" i="1" dirty="0">
                <a:solidFill>
                  <a:srgbClr val="EF9E3D"/>
                </a:solidFill>
                <a:latin typeface="Candara" panose="020E0502030303020204" pitchFamily="34" charset="0"/>
              </a:rPr>
              <a:t>: </a:t>
            </a:r>
            <a:r>
              <a:rPr lang="en-US" dirty="0">
                <a:latin typeface="Candara" panose="020E0502030303020204" pitchFamily="34" charset="0"/>
              </a:rPr>
              <a:t>An employee either prepares a fraudulent check for his own benefit </a:t>
            </a:r>
            <a:r>
              <a:rPr lang="tr-TR" dirty="0" err="1">
                <a:latin typeface="Candara" panose="020E0502030303020204" pitchFamily="34" charset="0"/>
              </a:rPr>
              <a:t>or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converts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the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check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to</a:t>
            </a:r>
            <a:r>
              <a:rPr lang="tr-TR" dirty="0">
                <a:latin typeface="Candara" panose="020E0502030303020204" pitchFamily="34" charset="0"/>
              </a:rPr>
              <a:t> his </a:t>
            </a:r>
            <a:r>
              <a:rPr lang="tr-TR" dirty="0" err="1">
                <a:latin typeface="Candara" panose="020E0502030303020204" pitchFamily="34" charset="0"/>
              </a:rPr>
              <a:t>or</a:t>
            </a:r>
            <a:r>
              <a:rPr lang="tr-TR" dirty="0">
                <a:latin typeface="Candara" panose="020E0502030303020204" pitchFamily="34" charset="0"/>
              </a:rPr>
              <a:t> her </a:t>
            </a:r>
            <a:r>
              <a:rPr lang="tr-TR" dirty="0" err="1">
                <a:latin typeface="Candara" panose="020E0502030303020204" pitchFamily="34" charset="0"/>
              </a:rPr>
              <a:t>own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benefit</a:t>
            </a:r>
            <a:endParaRPr lang="tr-TR" dirty="0">
              <a:latin typeface="Candara" panose="020E0502030303020204" pitchFamily="34" charset="0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Register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Disbursements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: </a:t>
            </a:r>
            <a:r>
              <a:rPr lang="tr-TR" dirty="0">
                <a:latin typeface="Candara" panose="020E0502030303020204" pitchFamily="34" charset="0"/>
              </a:rPr>
              <a:t>An </a:t>
            </a:r>
            <a:r>
              <a:rPr lang="tr-TR" dirty="0" err="1">
                <a:latin typeface="Candara" panose="020E0502030303020204" pitchFamily="34" charset="0"/>
              </a:rPr>
              <a:t>employee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uses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false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refunds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and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false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voids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for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theft</a:t>
            </a:r>
            <a:endParaRPr lang="tr-TR" dirty="0"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endParaRPr lang="tr-TR" dirty="0"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r>
              <a:rPr lang="tr-TR" b="1" dirty="0">
                <a:solidFill>
                  <a:schemeClr val="bg2">
                    <a:lumMod val="25000"/>
                  </a:schemeClr>
                </a:solidFill>
                <a:latin typeface="Candara" panose="020E0502030303020204" pitchFamily="34" charset="0"/>
              </a:rPr>
              <a:t>NON-CASH</a:t>
            </a:r>
          </a:p>
          <a:p>
            <a:pPr lvl="1">
              <a:buClr>
                <a:schemeClr val="accent1"/>
              </a:buClr>
            </a:pPr>
            <a:r>
              <a:rPr lang="tr-TR" b="1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Misuse</a:t>
            </a:r>
            <a:endParaRPr lang="tr-TR" b="1" dirty="0">
              <a:solidFill>
                <a:schemeClr val="bg2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r>
              <a:rPr lang="tr-TR" dirty="0" err="1">
                <a:latin typeface="Candara" panose="020E0502030303020204" pitchFamily="34" charset="0"/>
              </a:rPr>
              <a:t>The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use</a:t>
            </a:r>
            <a:r>
              <a:rPr lang="tr-TR" dirty="0">
                <a:latin typeface="Candara" panose="020E0502030303020204" pitchFamily="34" charset="0"/>
              </a:rPr>
              <a:t> of </a:t>
            </a:r>
            <a:r>
              <a:rPr lang="tr-TR" dirty="0" err="1">
                <a:latin typeface="Candara" panose="020E0502030303020204" pitchFamily="34" charset="0"/>
              </a:rPr>
              <a:t>company’s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assets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improperly</a:t>
            </a:r>
            <a:r>
              <a:rPr lang="tr-TR" dirty="0">
                <a:latin typeface="Candara" panose="020E0502030303020204" pitchFamily="34" charset="0"/>
              </a:rPr>
              <a:t>, </a:t>
            </a:r>
            <a:r>
              <a:rPr lang="tr-TR" dirty="0" err="1">
                <a:latin typeface="Candara" panose="020E0502030303020204" pitchFamily="34" charset="0"/>
              </a:rPr>
              <a:t>mostly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for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personal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uses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that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are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irrelevant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to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business</a:t>
            </a:r>
            <a:endParaRPr lang="tr-TR" dirty="0"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r>
              <a:rPr lang="tr-TR" b="1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Larceny</a:t>
            </a:r>
            <a:endParaRPr lang="tr-TR" b="1" dirty="0">
              <a:solidFill>
                <a:schemeClr val="bg2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Asset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Requisitions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and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Transfers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: </a:t>
            </a:r>
            <a:r>
              <a:rPr lang="tr-TR" dirty="0">
                <a:latin typeface="Candara" panose="020E0502030303020204" pitchFamily="34" charset="0"/>
              </a:rPr>
              <a:t>An </a:t>
            </a:r>
            <a:r>
              <a:rPr lang="tr-TR" dirty="0" err="1">
                <a:latin typeface="Candara" panose="020E0502030303020204" pitchFamily="34" charset="0"/>
              </a:rPr>
              <a:t>employee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uses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the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asset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for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personal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use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by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inducing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the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asset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to</a:t>
            </a:r>
            <a:r>
              <a:rPr lang="tr-TR" dirty="0">
                <a:latin typeface="Candara" panose="020E0502030303020204" pitchFamily="34" charset="0"/>
              </a:rPr>
              <a:t> be </a:t>
            </a:r>
            <a:r>
              <a:rPr lang="tr-TR" dirty="0" err="1">
                <a:latin typeface="Candara" panose="020E0502030303020204" pitchFamily="34" charset="0"/>
              </a:rPr>
              <a:t>moved</a:t>
            </a:r>
            <a:endParaRPr lang="tr-TR" dirty="0">
              <a:latin typeface="Candara" panose="020E0502030303020204" pitchFamily="34" charset="0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False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Sales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and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Shipping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: </a:t>
            </a:r>
            <a:r>
              <a:rPr lang="en-US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en-US" dirty="0">
                <a:latin typeface="Candara" panose="020E0502030303020204" pitchFamily="34" charset="0"/>
              </a:rPr>
              <a:t>Fraudsters create false shipping documents and false sales documents to make it appear that missing inventory was not actually stolen but was instead sold</a:t>
            </a:r>
            <a:r>
              <a:rPr lang="tr-TR" dirty="0">
                <a:latin typeface="Candara" panose="020E0502030303020204" pitchFamily="34" charset="0"/>
              </a:rPr>
              <a:t> 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Purchasing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and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Receiving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: </a:t>
            </a:r>
            <a:r>
              <a:rPr lang="tr-TR" dirty="0">
                <a:latin typeface="Candara" panose="020E0502030303020204" pitchFamily="34" charset="0"/>
              </a:rPr>
              <a:t>E</a:t>
            </a:r>
            <a:r>
              <a:rPr lang="en-US" dirty="0" err="1">
                <a:latin typeface="Candara" panose="020E0502030303020204" pitchFamily="34" charset="0"/>
              </a:rPr>
              <a:t>mployees</a:t>
            </a:r>
            <a:r>
              <a:rPr lang="en-US" dirty="0">
                <a:latin typeface="Candara" panose="020E0502030303020204" pitchFamily="34" charset="0"/>
              </a:rPr>
              <a:t> cause their company to purchase merchandise that the company does not need</a:t>
            </a:r>
            <a:endParaRPr lang="tr-TR" dirty="0">
              <a:latin typeface="Candara" panose="020E0502030303020204" pitchFamily="34" charset="0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Unconcealed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i="1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Larceny</a:t>
            </a:r>
            <a:r>
              <a:rPr lang="tr-TR" i="1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: </a:t>
            </a:r>
            <a:r>
              <a:rPr lang="tr-TR" dirty="0" err="1">
                <a:latin typeface="Candara" panose="020E0502030303020204" pitchFamily="34" charset="0"/>
              </a:rPr>
              <a:t>The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theft</a:t>
            </a:r>
            <a:r>
              <a:rPr lang="tr-TR" dirty="0">
                <a:latin typeface="Candara" panose="020E0502030303020204" pitchFamily="34" charset="0"/>
              </a:rPr>
              <a:t> of </a:t>
            </a:r>
            <a:r>
              <a:rPr lang="tr-TR" dirty="0" err="1">
                <a:latin typeface="Candara" panose="020E0502030303020204" pitchFamily="34" charset="0"/>
              </a:rPr>
              <a:t>the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propery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without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the</a:t>
            </a:r>
            <a:r>
              <a:rPr lang="tr-TR" dirty="0">
                <a:latin typeface="Candara" panose="020E0502030303020204" pitchFamily="34" charset="0"/>
              </a:rPr>
              <a:t> </a:t>
            </a:r>
            <a:r>
              <a:rPr lang="tr-TR" dirty="0" err="1">
                <a:latin typeface="Candara" panose="020E0502030303020204" pitchFamily="34" charset="0"/>
              </a:rPr>
              <a:t>concern</a:t>
            </a:r>
            <a:r>
              <a:rPr lang="tr-TR" dirty="0">
                <a:latin typeface="Candara" panose="020E0502030303020204" pitchFamily="34" charset="0"/>
              </a:rPr>
              <a:t> of </a:t>
            </a:r>
            <a:r>
              <a:rPr lang="tr-TR" dirty="0" err="1">
                <a:latin typeface="Candara" panose="020E0502030303020204" pitchFamily="34" charset="0"/>
              </a:rPr>
              <a:t>concealing</a:t>
            </a:r>
            <a:r>
              <a:rPr lang="tr-TR" dirty="0">
                <a:latin typeface="Candara" panose="020E0502030303020204" pitchFamily="34" charset="0"/>
              </a:rPr>
              <a:t> it </a:t>
            </a:r>
            <a:endParaRPr lang="tr-TR" i="1" dirty="0"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endParaRPr lang="tr-TR" dirty="0">
              <a:solidFill>
                <a:schemeClr val="accent2">
                  <a:lumMod val="60000"/>
                  <a:lumOff val="40000"/>
                </a:schemeClr>
              </a:solidFill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endParaRPr lang="tr-TR" dirty="0">
              <a:latin typeface="Candara" panose="020E0502030303020204" pitchFamily="34" charset="0"/>
            </a:endParaRPr>
          </a:p>
          <a:p>
            <a:pPr lvl="1">
              <a:buClr>
                <a:schemeClr val="accent1"/>
              </a:buClr>
            </a:pPr>
            <a:endParaRPr lang="tr-TR" dirty="0">
              <a:latin typeface="Candara" panose="020E0502030303020204" pitchFamily="34" charset="0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tr-TR" dirty="0">
              <a:latin typeface="Candara" panose="020E0502030303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59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inancial-statement-share">
            <a:extLst>
              <a:ext uri="{FF2B5EF4-FFF2-40B4-BE49-F238E27FC236}">
                <a16:creationId xmlns:a16="http://schemas.microsoft.com/office/drawing/2014/main" id="{E22EE92B-8CD5-46F6-A302-A151D3AF62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54" b="8972"/>
          <a:stretch/>
        </p:blipFill>
        <p:spPr bwMode="auto">
          <a:xfrm>
            <a:off x="455564" y="476759"/>
            <a:ext cx="11274552" cy="590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920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5304-6C4C-4217-973F-AC30450D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86" y="344807"/>
            <a:ext cx="10485120" cy="1288197"/>
          </a:xfrm>
        </p:spPr>
        <p:txBody>
          <a:bodyPr>
            <a:normAutofit fontScale="90000"/>
          </a:bodyPr>
          <a:lstStyle/>
          <a:p>
            <a:r>
              <a:rPr lang="tr-TR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Who</a:t>
            </a:r>
            <a:r>
              <a:rPr lang="tr-TR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tr-TR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commits</a:t>
            </a:r>
            <a:r>
              <a:rPr lang="tr-TR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 Financial Statement </a:t>
            </a:r>
            <a:r>
              <a:rPr lang="tr-TR" dirty="0" err="1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Fraud</a:t>
            </a:r>
            <a:r>
              <a:rPr lang="tr-TR" dirty="0">
                <a:solidFill>
                  <a:schemeClr val="bg2">
                    <a:lumMod val="50000"/>
                  </a:schemeClr>
                </a:solidFill>
                <a:latin typeface="Candara" panose="020E0502030303020204" pitchFamily="34" charset="0"/>
              </a:rPr>
              <a:t>?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24245-5CA7-4373-A158-8ADCD90F2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413" y="1845734"/>
            <a:ext cx="7148854" cy="4023360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tr-TR" sz="2100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Senior</a:t>
            </a:r>
            <a:r>
              <a:rPr lang="tr-TR" sz="2100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Management </a:t>
            </a:r>
            <a:r>
              <a:rPr lang="tr-TR" sz="2100" dirty="0">
                <a:latin typeface="Candara" panose="020E0502030303020204" pitchFamily="34" charset="0"/>
              </a:rPr>
              <a:t>(CEO, CFO, </a:t>
            </a:r>
            <a:r>
              <a:rPr lang="tr-TR" sz="2100" dirty="0" err="1">
                <a:latin typeface="Candara" panose="020E0502030303020204" pitchFamily="34" charset="0"/>
              </a:rPr>
              <a:t>etc</a:t>
            </a:r>
            <a:r>
              <a:rPr lang="tr-TR" sz="2100" dirty="0">
                <a:latin typeface="Candara" panose="020E0502030303020204" pitchFamily="34" charset="0"/>
              </a:rPr>
              <a:t>). CEO </a:t>
            </a:r>
            <a:r>
              <a:rPr lang="tr-TR" sz="2100" dirty="0" err="1">
                <a:latin typeface="Candara" panose="020E0502030303020204" pitchFamily="34" charset="0"/>
              </a:rPr>
              <a:t>was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involved</a:t>
            </a:r>
            <a:r>
              <a:rPr lang="tr-TR" sz="2100" dirty="0">
                <a:latin typeface="Candara" panose="020E0502030303020204" pitchFamily="34" charset="0"/>
              </a:rPr>
              <a:t> in 72 </a:t>
            </a:r>
            <a:r>
              <a:rPr lang="tr-TR" sz="2100" dirty="0" err="1">
                <a:latin typeface="Candara" panose="020E0502030303020204" pitchFamily="34" charset="0"/>
              </a:rPr>
              <a:t>percent</a:t>
            </a:r>
            <a:r>
              <a:rPr lang="tr-TR" sz="2100" dirty="0">
                <a:latin typeface="Candara" panose="020E0502030303020204" pitchFamily="34" charset="0"/>
              </a:rPr>
              <a:t> of </a:t>
            </a:r>
            <a:r>
              <a:rPr lang="tr-TR" sz="2100" dirty="0" err="1">
                <a:latin typeface="Candara" panose="020E0502030303020204" pitchFamily="34" charset="0"/>
              </a:rPr>
              <a:t>the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frauds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whereas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the</a:t>
            </a:r>
            <a:r>
              <a:rPr lang="tr-TR" sz="2100" dirty="0">
                <a:latin typeface="Candara" panose="020E0502030303020204" pitchFamily="34" charset="0"/>
              </a:rPr>
              <a:t> CFO </a:t>
            </a:r>
            <a:r>
              <a:rPr lang="tr-TR" sz="2100" dirty="0" err="1">
                <a:latin typeface="Candara" panose="020E0502030303020204" pitchFamily="34" charset="0"/>
              </a:rPr>
              <a:t>was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involved</a:t>
            </a:r>
            <a:r>
              <a:rPr lang="tr-TR" sz="2100" dirty="0">
                <a:latin typeface="Candara" panose="020E0502030303020204" pitchFamily="34" charset="0"/>
              </a:rPr>
              <a:t> in 43 </a:t>
            </a:r>
            <a:r>
              <a:rPr lang="tr-TR" sz="2100" dirty="0" err="1">
                <a:latin typeface="Candara" panose="020E0502030303020204" pitchFamily="34" charset="0"/>
              </a:rPr>
              <a:t>percent</a:t>
            </a:r>
            <a:r>
              <a:rPr lang="tr-TR" sz="2100" dirty="0">
                <a:latin typeface="Candara" panose="020E0502030303020204" pitchFamily="34" charset="0"/>
              </a:rPr>
              <a:t>. </a:t>
            </a:r>
            <a:r>
              <a:rPr lang="tr-TR" sz="2100" dirty="0" err="1">
                <a:latin typeface="Candara" panose="020E0502030303020204" pitchFamily="34" charset="0"/>
              </a:rPr>
              <a:t>Either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the</a:t>
            </a:r>
            <a:r>
              <a:rPr lang="tr-TR" sz="2100" dirty="0">
                <a:latin typeface="Candara" panose="020E0502030303020204" pitchFamily="34" charset="0"/>
              </a:rPr>
              <a:t> CEO </a:t>
            </a:r>
            <a:r>
              <a:rPr lang="tr-TR" sz="2100" dirty="0" err="1">
                <a:latin typeface="Candara" panose="020E0502030303020204" pitchFamily="34" charset="0"/>
              </a:rPr>
              <a:t>or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the</a:t>
            </a:r>
            <a:r>
              <a:rPr lang="tr-TR" sz="2100" dirty="0">
                <a:latin typeface="Candara" panose="020E0502030303020204" pitchFamily="34" charset="0"/>
              </a:rPr>
              <a:t> CFO </a:t>
            </a:r>
            <a:r>
              <a:rPr lang="tr-TR" sz="2100" dirty="0" err="1">
                <a:latin typeface="Candara" panose="020E0502030303020204" pitchFamily="34" charset="0"/>
              </a:rPr>
              <a:t>was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involved</a:t>
            </a:r>
            <a:r>
              <a:rPr lang="tr-TR" sz="2100" dirty="0">
                <a:latin typeface="Candara" panose="020E0502030303020204" pitchFamily="34" charset="0"/>
              </a:rPr>
              <a:t> in 83 </a:t>
            </a:r>
            <a:r>
              <a:rPr lang="tr-TR" sz="2100" dirty="0" err="1">
                <a:latin typeface="Candara" panose="020E0502030303020204" pitchFamily="34" charset="0"/>
              </a:rPr>
              <a:t>percent</a:t>
            </a:r>
            <a:r>
              <a:rPr lang="tr-TR" sz="2100" dirty="0">
                <a:latin typeface="Candara" panose="020E0502030303020204" pitchFamily="34" charset="0"/>
              </a:rPr>
              <a:t> of </a:t>
            </a:r>
            <a:r>
              <a:rPr lang="tr-TR" sz="2100" dirty="0" err="1">
                <a:latin typeface="Candara" panose="020E0502030303020204" pitchFamily="34" charset="0"/>
              </a:rPr>
              <a:t>the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cases</a:t>
            </a:r>
            <a:r>
              <a:rPr lang="tr-TR" sz="2100" dirty="0">
                <a:latin typeface="Candara" panose="020E0502030303020204" pitchFamily="34" charset="0"/>
              </a:rPr>
              <a:t> (</a:t>
            </a:r>
            <a:r>
              <a:rPr lang="tr-TR" sz="2100" dirty="0" err="1">
                <a:latin typeface="Candara" panose="020E0502030303020204" pitchFamily="34" charset="0"/>
              </a:rPr>
              <a:t>Wells</a:t>
            </a:r>
            <a:r>
              <a:rPr lang="tr-TR" sz="2100" dirty="0">
                <a:latin typeface="Candara" panose="020E0502030303020204" pitchFamily="34" charset="0"/>
              </a:rPr>
              <a:t>, 2005,288)</a:t>
            </a:r>
          </a:p>
          <a:p>
            <a:endParaRPr lang="tr-TR" sz="2100" dirty="0">
              <a:latin typeface="Candara" panose="020E0502030303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tr-TR" sz="2100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Mid</a:t>
            </a:r>
            <a:r>
              <a:rPr lang="tr-TR" sz="2100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- </a:t>
            </a:r>
            <a:r>
              <a:rPr lang="tr-TR" sz="2100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and</a:t>
            </a:r>
            <a:r>
              <a:rPr lang="tr-TR" sz="2100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sz="2100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lower-level</a:t>
            </a:r>
            <a:r>
              <a:rPr lang="tr-TR" sz="2100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 </a:t>
            </a:r>
            <a:r>
              <a:rPr lang="tr-TR" sz="2100" dirty="0" err="1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employees</a:t>
            </a:r>
            <a:r>
              <a:rPr lang="tr-TR" sz="2100" dirty="0">
                <a:solidFill>
                  <a:srgbClr val="EF9E3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. </a:t>
            </a:r>
            <a:r>
              <a:rPr lang="tr-TR" sz="2100" dirty="0" err="1">
                <a:latin typeface="Candara" panose="020E0502030303020204" pitchFamily="34" charset="0"/>
              </a:rPr>
              <a:t>These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employees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are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responsible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for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subsidiaries</a:t>
            </a:r>
            <a:r>
              <a:rPr lang="tr-TR" sz="2100" dirty="0">
                <a:latin typeface="Candara" panose="020E0502030303020204" pitchFamily="34" charset="0"/>
              </a:rPr>
              <a:t>, </a:t>
            </a:r>
            <a:r>
              <a:rPr lang="tr-TR" sz="2100" dirty="0" err="1">
                <a:latin typeface="Candara" panose="020E0502030303020204" pitchFamily="34" charset="0"/>
              </a:rPr>
              <a:t>divisions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or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other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unit</a:t>
            </a:r>
            <a:r>
              <a:rPr lang="tr-TR" sz="2100" dirty="0">
                <a:latin typeface="Candara" panose="020E0502030303020204" pitchFamily="34" charset="0"/>
              </a:rPr>
              <a:t>. </a:t>
            </a:r>
            <a:r>
              <a:rPr lang="tr-TR" sz="2100" dirty="0" err="1">
                <a:latin typeface="Candara" panose="020E0502030303020204" pitchFamily="34" charset="0"/>
              </a:rPr>
              <a:t>The</a:t>
            </a:r>
            <a:r>
              <a:rPr lang="tr-TR" sz="2100" dirty="0">
                <a:latin typeface="Candara" panose="020E0502030303020204" pitchFamily="34" charset="0"/>
              </a:rPr>
              <a:t> main </a:t>
            </a:r>
            <a:r>
              <a:rPr lang="tr-TR" sz="2100" dirty="0" err="1">
                <a:latin typeface="Candara" panose="020E0502030303020204" pitchFamily="34" charset="0"/>
              </a:rPr>
              <a:t>reason</a:t>
            </a:r>
            <a:r>
              <a:rPr lang="tr-TR" sz="2100" dirty="0">
                <a:latin typeface="Candara" panose="020E0502030303020204" pitchFamily="34" charset="0"/>
              </a:rPr>
              <a:t> is </a:t>
            </a:r>
            <a:r>
              <a:rPr lang="tr-TR" sz="2100" dirty="0" err="1">
                <a:latin typeface="Candara" panose="020E0502030303020204" pitchFamily="34" charset="0"/>
              </a:rPr>
              <a:t>to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conceal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their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poor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performance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or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to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earn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bonuses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based</a:t>
            </a:r>
            <a:r>
              <a:rPr lang="tr-TR" sz="2100" dirty="0">
                <a:latin typeface="Candara" panose="020E0502030303020204" pitchFamily="34" charset="0"/>
              </a:rPr>
              <a:t> on </a:t>
            </a:r>
            <a:r>
              <a:rPr lang="tr-TR" sz="2100" dirty="0" err="1">
                <a:latin typeface="Candara" panose="020E0502030303020204" pitchFamily="34" charset="0"/>
              </a:rPr>
              <a:t>the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higher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 err="1">
                <a:latin typeface="Candara" panose="020E0502030303020204" pitchFamily="34" charset="0"/>
              </a:rPr>
              <a:t>performance</a:t>
            </a:r>
            <a:r>
              <a:rPr lang="tr-TR" sz="2100" dirty="0">
                <a:latin typeface="Candara" panose="020E0502030303020204" pitchFamily="34" charset="0"/>
              </a:rPr>
              <a:t> </a:t>
            </a:r>
            <a:r>
              <a:rPr lang="tr-TR" sz="2100" dirty="0"/>
              <a:t>(</a:t>
            </a:r>
            <a:r>
              <a:rPr lang="tr-TR" sz="2100" dirty="0" err="1"/>
              <a:t>Wells</a:t>
            </a:r>
            <a:r>
              <a:rPr lang="tr-TR" sz="2100" dirty="0"/>
              <a:t> 2005, 288)</a:t>
            </a:r>
            <a:endParaRPr lang="en-US" sz="2100" dirty="0"/>
          </a:p>
        </p:txBody>
      </p:sp>
      <p:pic>
        <p:nvPicPr>
          <p:cNvPr id="3074" name="Picture 2" descr="Image result for ceo employee fraud">
            <a:extLst>
              <a:ext uri="{FF2B5EF4-FFF2-40B4-BE49-F238E27FC236}">
                <a16:creationId xmlns:a16="http://schemas.microsoft.com/office/drawing/2014/main" id="{FBDD38F4-0E81-4913-9E26-2492499EE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2267" y="1782981"/>
            <a:ext cx="4555354" cy="31565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81291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1627</Words>
  <Application>Microsoft Office PowerPoint</Application>
  <PresentationFormat>Widescreen</PresentationFormat>
  <Paragraphs>308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(body)</vt:lpstr>
      <vt:lpstr>Calibri Light</vt:lpstr>
      <vt:lpstr>Cambria</vt:lpstr>
      <vt:lpstr>Candara</vt:lpstr>
      <vt:lpstr>Wingdings</vt:lpstr>
      <vt:lpstr>Retrospect</vt:lpstr>
      <vt:lpstr>Office Theme</vt:lpstr>
      <vt:lpstr>Image</vt:lpstr>
      <vt:lpstr>Fraud and Accounting</vt:lpstr>
      <vt:lpstr>Definition</vt:lpstr>
      <vt:lpstr>The Fraud Triangle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 commits Financial Statement Fraud?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of Derivatives </vt:lpstr>
      <vt:lpstr>PowerPoint Presentation</vt:lpstr>
      <vt:lpstr>PowerPoint Presentation</vt:lpstr>
      <vt:lpstr>PowerPoint Presentation</vt:lpstr>
      <vt:lpstr>Andrew Fastow</vt:lpstr>
      <vt:lpstr>California Electricity Crisis</vt:lpstr>
      <vt:lpstr>The Downfall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Fraud and Accounting</dc:title>
  <dc:creator> </dc:creator>
  <cp:lastModifiedBy> </cp:lastModifiedBy>
  <cp:revision>11</cp:revision>
  <dcterms:created xsi:type="dcterms:W3CDTF">2019-12-07T18:16:23Z</dcterms:created>
  <dcterms:modified xsi:type="dcterms:W3CDTF">2019-12-09T00:44:21Z</dcterms:modified>
</cp:coreProperties>
</file>